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33.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1"/>
  </p:handoutMasterIdLst>
  <p:sldIdLst>
    <p:sldId id="280" r:id="rId2"/>
    <p:sldId id="281" r:id="rId3"/>
    <p:sldId id="282" r:id="rId4"/>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83" r:id="rId24"/>
    <p:sldId id="275" r:id="rId25"/>
    <p:sldId id="276" r:id="rId26"/>
    <p:sldId id="277" r:id="rId27"/>
    <p:sldId id="278" r:id="rId28"/>
    <p:sldId id="279"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30" y="82"/>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F1169A-CD69-F80B-E71F-CD463037426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F7F18D6-035C-2281-9C8D-5695153514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961C11-58C1-4EEF-8E81-1D7B6FF3C185}" type="datetimeFigureOut">
              <a:rPr lang="en-US" smtClean="0"/>
              <a:t>3/19/2024</a:t>
            </a:fld>
            <a:endParaRPr lang="en-US"/>
          </a:p>
        </p:txBody>
      </p:sp>
      <p:sp>
        <p:nvSpPr>
          <p:cNvPr id="4" name="Footer Placeholder 3">
            <a:extLst>
              <a:ext uri="{FF2B5EF4-FFF2-40B4-BE49-F238E27FC236}">
                <a16:creationId xmlns:a16="http://schemas.microsoft.com/office/drawing/2014/main" id="{C8209F5B-1A14-F46D-9764-F71EE27C68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ED13E2-156E-9F02-8553-98A811584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616BFA-A0CA-4553-94B2-A5465275ADED}" type="slidenum">
              <a:rPr lang="en-US" smtClean="0"/>
              <a:t>‹#›</a:t>
            </a:fld>
            <a:endParaRPr lang="en-US"/>
          </a:p>
        </p:txBody>
      </p:sp>
    </p:spTree>
    <p:extLst>
      <p:ext uri="{BB962C8B-B14F-4D97-AF65-F5344CB8AC3E}">
        <p14:creationId xmlns:p14="http://schemas.microsoft.com/office/powerpoint/2010/main" val="318388549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0D388-8F30-1FDD-2166-B1E8F6CCE1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99A667-11D3-2743-458D-712912F1BB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DAB859-2B09-E6E0-61BE-6D751F42751E}"/>
              </a:ext>
            </a:extLst>
          </p:cNvPr>
          <p:cNvSpPr>
            <a:spLocks noGrp="1"/>
          </p:cNvSpPr>
          <p:nvPr>
            <p:ph type="dt" sz="half" idx="10"/>
          </p:nvPr>
        </p:nvSpPr>
        <p:spPr/>
        <p:txBody>
          <a:bodyPr/>
          <a:lstStyle/>
          <a:p>
            <a:fld id="{2794B4E8-4544-4E04-A910-E21B00144433}" type="datetimeFigureOut">
              <a:rPr lang="en-US" smtClean="0"/>
              <a:t>3/19/2024</a:t>
            </a:fld>
            <a:endParaRPr lang="en-US"/>
          </a:p>
        </p:txBody>
      </p:sp>
      <p:sp>
        <p:nvSpPr>
          <p:cNvPr id="5" name="Footer Placeholder 4">
            <a:extLst>
              <a:ext uri="{FF2B5EF4-FFF2-40B4-BE49-F238E27FC236}">
                <a16:creationId xmlns:a16="http://schemas.microsoft.com/office/drawing/2014/main" id="{BAF5F3C6-A596-B610-C3C3-6C068ABF4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1DEC4E-482E-E979-F3E6-F80DC88FC71A}"/>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4016998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C79D0-9B1C-28D2-5AB8-95F3A67F59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B572A3-EFB5-33BA-0CB6-460E025A73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E7E284-FDA2-AC4E-11C6-D8EAC498BA5F}"/>
              </a:ext>
            </a:extLst>
          </p:cNvPr>
          <p:cNvSpPr>
            <a:spLocks noGrp="1"/>
          </p:cNvSpPr>
          <p:nvPr>
            <p:ph type="dt" sz="half" idx="10"/>
          </p:nvPr>
        </p:nvSpPr>
        <p:spPr/>
        <p:txBody>
          <a:bodyPr/>
          <a:lstStyle/>
          <a:p>
            <a:fld id="{2794B4E8-4544-4E04-A910-E21B00144433}" type="datetimeFigureOut">
              <a:rPr lang="en-US" smtClean="0"/>
              <a:t>3/19/2024</a:t>
            </a:fld>
            <a:endParaRPr lang="en-US"/>
          </a:p>
        </p:txBody>
      </p:sp>
      <p:sp>
        <p:nvSpPr>
          <p:cNvPr id="5" name="Footer Placeholder 4">
            <a:extLst>
              <a:ext uri="{FF2B5EF4-FFF2-40B4-BE49-F238E27FC236}">
                <a16:creationId xmlns:a16="http://schemas.microsoft.com/office/drawing/2014/main" id="{4CF958E2-4008-9C16-EEE5-2E63EF2A30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946BD4-C97E-B1FF-857B-648729E7AF94}"/>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89092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80D727-3291-FE65-7447-C4CF46F480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FD07FD-EE24-FFEA-E4F9-9AAD190CB6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68A8A3-E5E4-9729-1BBD-42917F0CFC21}"/>
              </a:ext>
            </a:extLst>
          </p:cNvPr>
          <p:cNvSpPr>
            <a:spLocks noGrp="1"/>
          </p:cNvSpPr>
          <p:nvPr>
            <p:ph type="dt" sz="half" idx="10"/>
          </p:nvPr>
        </p:nvSpPr>
        <p:spPr/>
        <p:txBody>
          <a:bodyPr/>
          <a:lstStyle/>
          <a:p>
            <a:fld id="{2794B4E8-4544-4E04-A910-E21B00144433}" type="datetimeFigureOut">
              <a:rPr lang="en-US" smtClean="0"/>
              <a:t>3/19/2024</a:t>
            </a:fld>
            <a:endParaRPr lang="en-US"/>
          </a:p>
        </p:txBody>
      </p:sp>
      <p:sp>
        <p:nvSpPr>
          <p:cNvPr id="5" name="Footer Placeholder 4">
            <a:extLst>
              <a:ext uri="{FF2B5EF4-FFF2-40B4-BE49-F238E27FC236}">
                <a16:creationId xmlns:a16="http://schemas.microsoft.com/office/drawing/2014/main" id="{77DD3256-EA34-4C80-399D-AA549E8EAC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F2955-073E-4110-8E6E-89A0C9999008}"/>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115319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0AAB-2C5C-5923-442B-B98CA6AA0A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DEF570-4354-4BB8-2CB9-D281B8868B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76D669-779E-FA69-3D5C-AE5FCDA7DBE8}"/>
              </a:ext>
            </a:extLst>
          </p:cNvPr>
          <p:cNvSpPr>
            <a:spLocks noGrp="1"/>
          </p:cNvSpPr>
          <p:nvPr>
            <p:ph type="dt" sz="half" idx="10"/>
          </p:nvPr>
        </p:nvSpPr>
        <p:spPr/>
        <p:txBody>
          <a:bodyPr/>
          <a:lstStyle/>
          <a:p>
            <a:fld id="{2794B4E8-4544-4E04-A910-E21B00144433}" type="datetimeFigureOut">
              <a:rPr lang="en-US" smtClean="0"/>
              <a:t>3/19/2024</a:t>
            </a:fld>
            <a:endParaRPr lang="en-US"/>
          </a:p>
        </p:txBody>
      </p:sp>
      <p:sp>
        <p:nvSpPr>
          <p:cNvPr id="5" name="Footer Placeholder 4">
            <a:extLst>
              <a:ext uri="{FF2B5EF4-FFF2-40B4-BE49-F238E27FC236}">
                <a16:creationId xmlns:a16="http://schemas.microsoft.com/office/drawing/2014/main" id="{20715F7C-DA0C-4CE7-2A4D-27EC0A1E7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FD1F5-51AF-BFCC-F21C-C086541F438D}"/>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2321823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0C70-786E-11AD-E29D-AB875BDA0E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A1313B-CFCE-10AB-9C15-AD61C211CB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4AB97D-DC15-CD80-B40D-95EBE8A42F96}"/>
              </a:ext>
            </a:extLst>
          </p:cNvPr>
          <p:cNvSpPr>
            <a:spLocks noGrp="1"/>
          </p:cNvSpPr>
          <p:nvPr>
            <p:ph type="dt" sz="half" idx="10"/>
          </p:nvPr>
        </p:nvSpPr>
        <p:spPr/>
        <p:txBody>
          <a:bodyPr/>
          <a:lstStyle/>
          <a:p>
            <a:fld id="{2794B4E8-4544-4E04-A910-E21B00144433}" type="datetimeFigureOut">
              <a:rPr lang="en-US" smtClean="0"/>
              <a:t>3/19/2024</a:t>
            </a:fld>
            <a:endParaRPr lang="en-US"/>
          </a:p>
        </p:txBody>
      </p:sp>
      <p:sp>
        <p:nvSpPr>
          <p:cNvPr id="5" name="Footer Placeholder 4">
            <a:extLst>
              <a:ext uri="{FF2B5EF4-FFF2-40B4-BE49-F238E27FC236}">
                <a16:creationId xmlns:a16="http://schemas.microsoft.com/office/drawing/2014/main" id="{700BEA1F-35CF-DAF2-2E46-25BBD5599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46309-B3FC-C6C7-288C-CEFE5DEAE368}"/>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537973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471C-04FE-3833-8913-FC95982A51A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BB781FF-587D-42F2-5E40-BAAD1DAF16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2B4DB2-03F0-06FA-D98D-9EF1A1A52C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AE8198-4841-4128-5096-E920DE279896}"/>
              </a:ext>
            </a:extLst>
          </p:cNvPr>
          <p:cNvSpPr>
            <a:spLocks noGrp="1"/>
          </p:cNvSpPr>
          <p:nvPr>
            <p:ph type="dt" sz="half" idx="10"/>
          </p:nvPr>
        </p:nvSpPr>
        <p:spPr/>
        <p:txBody>
          <a:bodyPr/>
          <a:lstStyle/>
          <a:p>
            <a:fld id="{2794B4E8-4544-4E04-A910-E21B00144433}" type="datetimeFigureOut">
              <a:rPr lang="en-US" smtClean="0"/>
              <a:t>3/19/2024</a:t>
            </a:fld>
            <a:endParaRPr lang="en-US"/>
          </a:p>
        </p:txBody>
      </p:sp>
      <p:sp>
        <p:nvSpPr>
          <p:cNvPr id="6" name="Footer Placeholder 5">
            <a:extLst>
              <a:ext uri="{FF2B5EF4-FFF2-40B4-BE49-F238E27FC236}">
                <a16:creationId xmlns:a16="http://schemas.microsoft.com/office/drawing/2014/main" id="{E7C26058-A8A5-A70D-EB37-661044559D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ABB252-056D-4E0D-BB0B-B75D5C3863C3}"/>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644002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BFF0062-C95F-CFE0-B936-027EE83C34A3}"/>
              </a:ext>
            </a:extLst>
          </p:cNvPr>
          <p:cNvSpPr>
            <a:spLocks noGrp="1"/>
          </p:cNvSpPr>
          <p:nvPr>
            <p:ph type="pic" sz="quarter" idx="13"/>
          </p:nvPr>
        </p:nvSpPr>
        <p:spPr>
          <a:xfrm>
            <a:off x="11887199" y="2231923"/>
            <a:ext cx="2202425" cy="2782530"/>
          </a:xfrm>
          <a:custGeom>
            <a:avLst/>
            <a:gdLst>
              <a:gd name="connsiteX0" fmla="*/ 367078 w 2202425"/>
              <a:gd name="connsiteY0" fmla="*/ 0 h 2782530"/>
              <a:gd name="connsiteX1" fmla="*/ 1835347 w 2202425"/>
              <a:gd name="connsiteY1" fmla="*/ 0 h 2782530"/>
              <a:gd name="connsiteX2" fmla="*/ 2202425 w 2202425"/>
              <a:gd name="connsiteY2" fmla="*/ 367078 h 2782530"/>
              <a:gd name="connsiteX3" fmla="*/ 2202425 w 2202425"/>
              <a:gd name="connsiteY3" fmla="*/ 2415452 h 2782530"/>
              <a:gd name="connsiteX4" fmla="*/ 1835347 w 2202425"/>
              <a:gd name="connsiteY4" fmla="*/ 2782530 h 2782530"/>
              <a:gd name="connsiteX5" fmla="*/ 371995 w 2202425"/>
              <a:gd name="connsiteY5" fmla="*/ 2782530 h 2782530"/>
              <a:gd name="connsiteX6" fmla="*/ 0 w 2202425"/>
              <a:gd name="connsiteY6" fmla="*/ 2410535 h 2782530"/>
              <a:gd name="connsiteX7" fmla="*/ 0 w 2202425"/>
              <a:gd name="connsiteY7" fmla="*/ 367078 h 2782530"/>
              <a:gd name="connsiteX8" fmla="*/ 367078 w 2202425"/>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425" h="2782530">
                <a:moveTo>
                  <a:pt x="367078" y="0"/>
                </a:moveTo>
                <a:lnTo>
                  <a:pt x="1835347" y="0"/>
                </a:lnTo>
                <a:cubicBezTo>
                  <a:pt x="2038079" y="0"/>
                  <a:pt x="2202425" y="164346"/>
                  <a:pt x="2202425" y="367078"/>
                </a:cubicBezTo>
                <a:lnTo>
                  <a:pt x="2202425" y="2415452"/>
                </a:lnTo>
                <a:cubicBezTo>
                  <a:pt x="2202425" y="2618184"/>
                  <a:pt x="2038079" y="2782530"/>
                  <a:pt x="1835347" y="2782530"/>
                </a:cubicBezTo>
                <a:lnTo>
                  <a:pt x="371995" y="2782530"/>
                </a:lnTo>
                <a:cubicBezTo>
                  <a:pt x="166548" y="2782530"/>
                  <a:pt x="0" y="2615982"/>
                  <a:pt x="0" y="2410535"/>
                </a:cubicBezTo>
                <a:lnTo>
                  <a:pt x="0" y="367078"/>
                </a:lnTo>
                <a:cubicBezTo>
                  <a:pt x="0" y="164346"/>
                  <a:pt x="164346" y="0"/>
                  <a:pt x="367078"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21" name="Picture Placeholder 20">
            <a:extLst>
              <a:ext uri="{FF2B5EF4-FFF2-40B4-BE49-F238E27FC236}">
                <a16:creationId xmlns:a16="http://schemas.microsoft.com/office/drawing/2014/main" id="{3553C0FA-3BF4-7ADF-D782-4D49D84ED541}"/>
              </a:ext>
            </a:extLst>
          </p:cNvPr>
          <p:cNvSpPr>
            <a:spLocks noGrp="1"/>
          </p:cNvSpPr>
          <p:nvPr>
            <p:ph type="pic" sz="quarter" idx="12"/>
          </p:nvPr>
        </p:nvSpPr>
        <p:spPr>
          <a:xfrm>
            <a:off x="9694606" y="2231923"/>
            <a:ext cx="2153264" cy="2782530"/>
          </a:xfrm>
          <a:custGeom>
            <a:avLst/>
            <a:gdLst>
              <a:gd name="connsiteX0" fmla="*/ 358885 w 2153264"/>
              <a:gd name="connsiteY0" fmla="*/ 0 h 2782530"/>
              <a:gd name="connsiteX1" fmla="*/ 1794379 w 2153264"/>
              <a:gd name="connsiteY1" fmla="*/ 0 h 2782530"/>
              <a:gd name="connsiteX2" fmla="*/ 2153264 w 2153264"/>
              <a:gd name="connsiteY2" fmla="*/ 358885 h 2782530"/>
              <a:gd name="connsiteX3" fmla="*/ 2153264 w 2153264"/>
              <a:gd name="connsiteY3" fmla="*/ 2423645 h 2782530"/>
              <a:gd name="connsiteX4" fmla="*/ 1794379 w 2153264"/>
              <a:gd name="connsiteY4" fmla="*/ 2782530 h 2782530"/>
              <a:gd name="connsiteX5" fmla="*/ 371995 w 2153264"/>
              <a:gd name="connsiteY5" fmla="*/ 2782530 h 2782530"/>
              <a:gd name="connsiteX6" fmla="*/ 0 w 2153264"/>
              <a:gd name="connsiteY6" fmla="*/ 2410535 h 2782530"/>
              <a:gd name="connsiteX7" fmla="*/ 0 w 2153264"/>
              <a:gd name="connsiteY7" fmla="*/ 358885 h 2782530"/>
              <a:gd name="connsiteX8" fmla="*/ 358885 w 2153264"/>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3264" h="2782530">
                <a:moveTo>
                  <a:pt x="358885" y="0"/>
                </a:moveTo>
                <a:lnTo>
                  <a:pt x="1794379" y="0"/>
                </a:lnTo>
                <a:cubicBezTo>
                  <a:pt x="1992586" y="0"/>
                  <a:pt x="2153264" y="160678"/>
                  <a:pt x="2153264" y="358885"/>
                </a:cubicBezTo>
                <a:lnTo>
                  <a:pt x="2153264" y="2423645"/>
                </a:lnTo>
                <a:cubicBezTo>
                  <a:pt x="2153264" y="2621852"/>
                  <a:pt x="1992586" y="2782530"/>
                  <a:pt x="1794379" y="2782530"/>
                </a:cubicBezTo>
                <a:lnTo>
                  <a:pt x="371995" y="2782530"/>
                </a:lnTo>
                <a:cubicBezTo>
                  <a:pt x="166548" y="2782530"/>
                  <a:pt x="0" y="2615982"/>
                  <a:pt x="0" y="2410535"/>
                </a:cubicBezTo>
                <a:lnTo>
                  <a:pt x="0" y="358885"/>
                </a:lnTo>
                <a:cubicBezTo>
                  <a:pt x="0" y="160678"/>
                  <a:pt x="160678" y="0"/>
                  <a:pt x="35888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8" name="Picture Placeholder 17">
            <a:extLst>
              <a:ext uri="{FF2B5EF4-FFF2-40B4-BE49-F238E27FC236}">
                <a16:creationId xmlns:a16="http://schemas.microsoft.com/office/drawing/2014/main" id="{71195253-FB19-D641-F752-402C82AEED3E}"/>
              </a:ext>
            </a:extLst>
          </p:cNvPr>
          <p:cNvSpPr>
            <a:spLocks noGrp="1"/>
          </p:cNvSpPr>
          <p:nvPr>
            <p:ph type="pic" sz="quarter" idx="11"/>
          </p:nvPr>
        </p:nvSpPr>
        <p:spPr>
          <a:xfrm>
            <a:off x="7502013" y="2231923"/>
            <a:ext cx="2153264" cy="2782530"/>
          </a:xfrm>
          <a:custGeom>
            <a:avLst/>
            <a:gdLst>
              <a:gd name="connsiteX0" fmla="*/ 358885 w 2153264"/>
              <a:gd name="connsiteY0" fmla="*/ 0 h 2782530"/>
              <a:gd name="connsiteX1" fmla="*/ 1794379 w 2153264"/>
              <a:gd name="connsiteY1" fmla="*/ 0 h 2782530"/>
              <a:gd name="connsiteX2" fmla="*/ 2153264 w 2153264"/>
              <a:gd name="connsiteY2" fmla="*/ 358885 h 2782530"/>
              <a:gd name="connsiteX3" fmla="*/ 2153264 w 2153264"/>
              <a:gd name="connsiteY3" fmla="*/ 2423645 h 2782530"/>
              <a:gd name="connsiteX4" fmla="*/ 1794379 w 2153264"/>
              <a:gd name="connsiteY4" fmla="*/ 2782530 h 2782530"/>
              <a:gd name="connsiteX5" fmla="*/ 358885 w 2153264"/>
              <a:gd name="connsiteY5" fmla="*/ 2782530 h 2782530"/>
              <a:gd name="connsiteX6" fmla="*/ 0 w 2153264"/>
              <a:gd name="connsiteY6" fmla="*/ 2423645 h 2782530"/>
              <a:gd name="connsiteX7" fmla="*/ 0 w 2153264"/>
              <a:gd name="connsiteY7" fmla="*/ 358885 h 2782530"/>
              <a:gd name="connsiteX8" fmla="*/ 358885 w 2153264"/>
              <a:gd name="connsiteY8" fmla="*/ 0 h 278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3264" h="2782530">
                <a:moveTo>
                  <a:pt x="358885" y="0"/>
                </a:moveTo>
                <a:lnTo>
                  <a:pt x="1794379" y="0"/>
                </a:lnTo>
                <a:cubicBezTo>
                  <a:pt x="1992586" y="0"/>
                  <a:pt x="2153264" y="160678"/>
                  <a:pt x="2153264" y="358885"/>
                </a:cubicBezTo>
                <a:lnTo>
                  <a:pt x="2153264" y="2423645"/>
                </a:lnTo>
                <a:cubicBezTo>
                  <a:pt x="2153264" y="2621852"/>
                  <a:pt x="1992586" y="2782530"/>
                  <a:pt x="1794379" y="2782530"/>
                </a:cubicBezTo>
                <a:lnTo>
                  <a:pt x="358885" y="2782530"/>
                </a:lnTo>
                <a:cubicBezTo>
                  <a:pt x="160678" y="2782530"/>
                  <a:pt x="0" y="2621852"/>
                  <a:pt x="0" y="2423645"/>
                </a:cubicBezTo>
                <a:lnTo>
                  <a:pt x="0" y="358885"/>
                </a:lnTo>
                <a:cubicBezTo>
                  <a:pt x="0" y="160678"/>
                  <a:pt x="160678" y="0"/>
                  <a:pt x="35888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6" name="Picture Placeholder 15">
            <a:extLst>
              <a:ext uri="{FF2B5EF4-FFF2-40B4-BE49-F238E27FC236}">
                <a16:creationId xmlns:a16="http://schemas.microsoft.com/office/drawing/2014/main" id="{7D3ED92E-794F-7BAF-18CE-7F3E3785C855}"/>
              </a:ext>
            </a:extLst>
          </p:cNvPr>
          <p:cNvSpPr>
            <a:spLocks noGrp="1"/>
          </p:cNvSpPr>
          <p:nvPr>
            <p:ph type="pic" sz="quarter" idx="10"/>
          </p:nvPr>
        </p:nvSpPr>
        <p:spPr>
          <a:xfrm>
            <a:off x="5181600" y="1386351"/>
            <a:ext cx="2231923" cy="3628103"/>
          </a:xfrm>
          <a:custGeom>
            <a:avLst/>
            <a:gdLst>
              <a:gd name="connsiteX0" fmla="*/ 371995 w 2231923"/>
              <a:gd name="connsiteY0" fmla="*/ 0 h 3628103"/>
              <a:gd name="connsiteX1" fmla="*/ 1859928 w 2231923"/>
              <a:gd name="connsiteY1" fmla="*/ 0 h 3628103"/>
              <a:gd name="connsiteX2" fmla="*/ 2231923 w 2231923"/>
              <a:gd name="connsiteY2" fmla="*/ 371995 h 3628103"/>
              <a:gd name="connsiteX3" fmla="*/ 2231923 w 2231923"/>
              <a:gd name="connsiteY3" fmla="*/ 3256108 h 3628103"/>
              <a:gd name="connsiteX4" fmla="*/ 1859928 w 2231923"/>
              <a:gd name="connsiteY4" fmla="*/ 3628103 h 3628103"/>
              <a:gd name="connsiteX5" fmla="*/ 371995 w 2231923"/>
              <a:gd name="connsiteY5" fmla="*/ 3628103 h 3628103"/>
              <a:gd name="connsiteX6" fmla="*/ 0 w 2231923"/>
              <a:gd name="connsiteY6" fmla="*/ 3256108 h 3628103"/>
              <a:gd name="connsiteX7" fmla="*/ 0 w 2231923"/>
              <a:gd name="connsiteY7" fmla="*/ 371995 h 3628103"/>
              <a:gd name="connsiteX8" fmla="*/ 371995 w 2231923"/>
              <a:gd name="connsiteY8" fmla="*/ 0 h 362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1923" h="3628103">
                <a:moveTo>
                  <a:pt x="371995" y="0"/>
                </a:moveTo>
                <a:lnTo>
                  <a:pt x="1859928" y="0"/>
                </a:lnTo>
                <a:cubicBezTo>
                  <a:pt x="2065375" y="0"/>
                  <a:pt x="2231923" y="166548"/>
                  <a:pt x="2231923" y="371995"/>
                </a:cubicBezTo>
                <a:lnTo>
                  <a:pt x="2231923" y="3256108"/>
                </a:lnTo>
                <a:cubicBezTo>
                  <a:pt x="2231923" y="3461555"/>
                  <a:pt x="2065375" y="3628103"/>
                  <a:pt x="1859928" y="3628103"/>
                </a:cubicBezTo>
                <a:lnTo>
                  <a:pt x="371995" y="3628103"/>
                </a:lnTo>
                <a:cubicBezTo>
                  <a:pt x="166548" y="3628103"/>
                  <a:pt x="0" y="3461555"/>
                  <a:pt x="0" y="3256108"/>
                </a:cubicBezTo>
                <a:lnTo>
                  <a:pt x="0" y="371995"/>
                </a:lnTo>
                <a:cubicBezTo>
                  <a:pt x="0" y="166548"/>
                  <a:pt x="166548" y="0"/>
                  <a:pt x="371995"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txBody>
          <a:bodyPr wrap="square">
            <a:noAutofit/>
          </a:bodyPr>
          <a:lstStyle/>
          <a:p>
            <a:endParaRPr lang="en-US"/>
          </a:p>
        </p:txBody>
      </p:sp>
    </p:spTree>
    <p:extLst>
      <p:ext uri="{BB962C8B-B14F-4D97-AF65-F5344CB8AC3E}">
        <p14:creationId xmlns:p14="http://schemas.microsoft.com/office/powerpoint/2010/main" val="13902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6F793-18FB-D38C-5DF2-21AAF0610B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64342-2B52-59C9-5F89-1EA0B1EC19C3}"/>
              </a:ext>
            </a:extLst>
          </p:cNvPr>
          <p:cNvSpPr>
            <a:spLocks noGrp="1"/>
          </p:cNvSpPr>
          <p:nvPr>
            <p:ph type="dt" sz="half" idx="10"/>
          </p:nvPr>
        </p:nvSpPr>
        <p:spPr/>
        <p:txBody>
          <a:bodyPr/>
          <a:lstStyle/>
          <a:p>
            <a:fld id="{2794B4E8-4544-4E04-A910-E21B00144433}" type="datetimeFigureOut">
              <a:rPr lang="en-US" smtClean="0"/>
              <a:t>3/19/2024</a:t>
            </a:fld>
            <a:endParaRPr lang="en-US"/>
          </a:p>
        </p:txBody>
      </p:sp>
      <p:sp>
        <p:nvSpPr>
          <p:cNvPr id="4" name="Footer Placeholder 3">
            <a:extLst>
              <a:ext uri="{FF2B5EF4-FFF2-40B4-BE49-F238E27FC236}">
                <a16:creationId xmlns:a16="http://schemas.microsoft.com/office/drawing/2014/main" id="{623D6C93-6F83-BCE9-1AD5-F2229268AD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548782-309F-7DE0-8CEC-E0A0CFC5446A}"/>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3060704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332F5A-6F40-7861-DBB2-3A0B0FE49E5D}"/>
              </a:ext>
            </a:extLst>
          </p:cNvPr>
          <p:cNvSpPr>
            <a:spLocks noGrp="1"/>
          </p:cNvSpPr>
          <p:nvPr>
            <p:ph type="dt" sz="half" idx="10"/>
          </p:nvPr>
        </p:nvSpPr>
        <p:spPr/>
        <p:txBody>
          <a:bodyPr/>
          <a:lstStyle/>
          <a:p>
            <a:fld id="{2794B4E8-4544-4E04-A910-E21B00144433}" type="datetimeFigureOut">
              <a:rPr lang="en-US" smtClean="0"/>
              <a:t>3/19/2024</a:t>
            </a:fld>
            <a:endParaRPr lang="en-US"/>
          </a:p>
        </p:txBody>
      </p:sp>
      <p:sp>
        <p:nvSpPr>
          <p:cNvPr id="3" name="Footer Placeholder 2">
            <a:extLst>
              <a:ext uri="{FF2B5EF4-FFF2-40B4-BE49-F238E27FC236}">
                <a16:creationId xmlns:a16="http://schemas.microsoft.com/office/drawing/2014/main" id="{12479484-C67E-CE3B-FA4B-BF35027A4B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AE68F4-CA25-CF85-380E-E70087617CC2}"/>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2397735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3194A-7B96-5DF3-616B-A822F88E31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5A4D3D-64B4-8110-4E7A-265962ECDE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07F2FA-C6F3-FA5C-4F93-106D110E49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3714D9-3B0A-D30F-F47A-B0625BAF6B72}"/>
              </a:ext>
            </a:extLst>
          </p:cNvPr>
          <p:cNvSpPr>
            <a:spLocks noGrp="1"/>
          </p:cNvSpPr>
          <p:nvPr>
            <p:ph type="dt" sz="half" idx="10"/>
          </p:nvPr>
        </p:nvSpPr>
        <p:spPr/>
        <p:txBody>
          <a:bodyPr/>
          <a:lstStyle/>
          <a:p>
            <a:fld id="{2794B4E8-4544-4E04-A910-E21B00144433}" type="datetimeFigureOut">
              <a:rPr lang="en-US" smtClean="0"/>
              <a:t>3/19/2024</a:t>
            </a:fld>
            <a:endParaRPr lang="en-US"/>
          </a:p>
        </p:txBody>
      </p:sp>
      <p:sp>
        <p:nvSpPr>
          <p:cNvPr id="6" name="Footer Placeholder 5">
            <a:extLst>
              <a:ext uri="{FF2B5EF4-FFF2-40B4-BE49-F238E27FC236}">
                <a16:creationId xmlns:a16="http://schemas.microsoft.com/office/drawing/2014/main" id="{13627182-96BE-B84A-23C4-3E173B0137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62976D-2591-EEC0-B985-3E9A184C60ED}"/>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1768772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EBB48-498B-E92B-66BC-8D49ACCDE3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148702-06BC-7010-5C55-EC74F1A2A4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649E38-1950-443C-AF13-AD7B871BBF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E803D4-226B-9E3A-126C-DBF3E358138C}"/>
              </a:ext>
            </a:extLst>
          </p:cNvPr>
          <p:cNvSpPr>
            <a:spLocks noGrp="1"/>
          </p:cNvSpPr>
          <p:nvPr>
            <p:ph type="dt" sz="half" idx="10"/>
          </p:nvPr>
        </p:nvSpPr>
        <p:spPr/>
        <p:txBody>
          <a:bodyPr/>
          <a:lstStyle/>
          <a:p>
            <a:fld id="{2794B4E8-4544-4E04-A910-E21B00144433}" type="datetimeFigureOut">
              <a:rPr lang="en-US" smtClean="0"/>
              <a:t>3/19/2024</a:t>
            </a:fld>
            <a:endParaRPr lang="en-US"/>
          </a:p>
        </p:txBody>
      </p:sp>
      <p:sp>
        <p:nvSpPr>
          <p:cNvPr id="6" name="Footer Placeholder 5">
            <a:extLst>
              <a:ext uri="{FF2B5EF4-FFF2-40B4-BE49-F238E27FC236}">
                <a16:creationId xmlns:a16="http://schemas.microsoft.com/office/drawing/2014/main" id="{61C815C7-5B5A-159D-69AC-16FA8FB32B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6ED0B-B70D-6681-21A3-3A6E778A6B74}"/>
              </a:ext>
            </a:extLst>
          </p:cNvPr>
          <p:cNvSpPr>
            <a:spLocks noGrp="1"/>
          </p:cNvSpPr>
          <p:nvPr>
            <p:ph type="sldNum" sz="quarter" idx="12"/>
          </p:nvPr>
        </p:nvSpPr>
        <p:spPr/>
        <p:txBody>
          <a:bodyPr/>
          <a:lstStyle/>
          <a:p>
            <a:fld id="{F1A32B57-85A5-40E1-835D-9A5882048F59}" type="slidenum">
              <a:rPr lang="en-US" smtClean="0"/>
              <a:t>‹#›</a:t>
            </a:fld>
            <a:endParaRPr lang="en-US"/>
          </a:p>
        </p:txBody>
      </p:sp>
    </p:spTree>
    <p:extLst>
      <p:ext uri="{BB962C8B-B14F-4D97-AF65-F5344CB8AC3E}">
        <p14:creationId xmlns:p14="http://schemas.microsoft.com/office/powerpoint/2010/main" val="4099585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731176-3696-527C-1B3D-FF8DD36DB9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BD8AB3-CC90-41B0-C98E-F1899C5734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0ACF6B-65CF-EE7B-A6E8-98704A0B92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4B4E8-4544-4E04-A910-E21B00144433}" type="datetimeFigureOut">
              <a:rPr lang="en-US" smtClean="0"/>
              <a:t>3/19/2024</a:t>
            </a:fld>
            <a:endParaRPr lang="en-US"/>
          </a:p>
        </p:txBody>
      </p:sp>
      <p:sp>
        <p:nvSpPr>
          <p:cNvPr id="5" name="Footer Placeholder 4">
            <a:extLst>
              <a:ext uri="{FF2B5EF4-FFF2-40B4-BE49-F238E27FC236}">
                <a16:creationId xmlns:a16="http://schemas.microsoft.com/office/drawing/2014/main" id="{499B1CDA-F539-1959-14AD-98F281085C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F037CD-B129-9E6D-D18D-1D882546D8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A32B57-85A5-40E1-835D-9A5882048F59}" type="slidenum">
              <a:rPr lang="en-US" smtClean="0"/>
              <a:t>‹#›</a:t>
            </a:fld>
            <a:endParaRPr lang="en-US"/>
          </a:p>
        </p:txBody>
      </p:sp>
    </p:spTree>
    <p:extLst>
      <p:ext uri="{BB962C8B-B14F-4D97-AF65-F5344CB8AC3E}">
        <p14:creationId xmlns:p14="http://schemas.microsoft.com/office/powerpoint/2010/main" val="3635172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19.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18.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15.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17.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11.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21.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20.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17.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19.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12.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23.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22.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19.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21.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13.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25.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24.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21.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23.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14.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27.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26.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23.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25.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15.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28.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24.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25.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27.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16.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30.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29.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27.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28.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17.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32.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31.jpe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28.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30.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18.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34.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33.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30.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32.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19.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36.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35.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32.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34.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38.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37.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34.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36.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21.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7.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39.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36.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38.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22.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6.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40.jpe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38.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7.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42.png"/><Relationship Id="rId7" Type="http://schemas.openxmlformats.org/officeDocument/2006/relationships/slide" Target="slide25.xml"/><Relationship Id="rId2" Type="http://schemas.openxmlformats.org/officeDocument/2006/relationships/image" Target="../media/image41.jpeg"/><Relationship Id="rId1" Type="http://schemas.openxmlformats.org/officeDocument/2006/relationships/slideLayout" Target="../slideLayouts/slideLayout5.xml"/><Relationship Id="rId6" Type="http://schemas.openxmlformats.org/officeDocument/2006/relationships/slide" Target="slide24.xml"/><Relationship Id="rId5" Type="http://schemas.openxmlformats.org/officeDocument/2006/relationships/image" Target="../media/image44.png"/><Relationship Id="rId10" Type="http://schemas.openxmlformats.org/officeDocument/2006/relationships/slide" Target="slide28.xml"/><Relationship Id="rId4" Type="http://schemas.openxmlformats.org/officeDocument/2006/relationships/image" Target="../media/image43.png"/><Relationship Id="rId9" Type="http://schemas.openxmlformats.org/officeDocument/2006/relationships/slide" Target="slide26.xml"/></Relationships>
</file>

<file path=ppt/slides/_rels/slide25.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46.png"/><Relationship Id="rId7" Type="http://schemas.openxmlformats.org/officeDocument/2006/relationships/slide" Target="slide25.xml"/><Relationship Id="rId2" Type="http://schemas.openxmlformats.org/officeDocument/2006/relationships/image" Target="../media/image45.jpeg"/><Relationship Id="rId1" Type="http://schemas.openxmlformats.org/officeDocument/2006/relationships/slideLayout" Target="../slideLayouts/slideLayout5.xml"/><Relationship Id="rId6" Type="http://schemas.openxmlformats.org/officeDocument/2006/relationships/slide" Target="slide24.xml"/><Relationship Id="rId5" Type="http://schemas.openxmlformats.org/officeDocument/2006/relationships/image" Target="../media/image43.png"/><Relationship Id="rId10" Type="http://schemas.openxmlformats.org/officeDocument/2006/relationships/slide" Target="slide28.xml"/><Relationship Id="rId4" Type="http://schemas.openxmlformats.org/officeDocument/2006/relationships/image" Target="../media/image42.png"/><Relationship Id="rId9" Type="http://schemas.openxmlformats.org/officeDocument/2006/relationships/slide" Target="slide26.xml"/></Relationships>
</file>

<file path=ppt/slides/_rels/slide26.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48.png"/><Relationship Id="rId7" Type="http://schemas.openxmlformats.org/officeDocument/2006/relationships/slide" Target="slide25.xml"/><Relationship Id="rId2" Type="http://schemas.openxmlformats.org/officeDocument/2006/relationships/image" Target="../media/image47.jpeg"/><Relationship Id="rId1" Type="http://schemas.openxmlformats.org/officeDocument/2006/relationships/slideLayout" Target="../slideLayouts/slideLayout5.xml"/><Relationship Id="rId6" Type="http://schemas.openxmlformats.org/officeDocument/2006/relationships/slide" Target="slide24.xml"/><Relationship Id="rId5" Type="http://schemas.openxmlformats.org/officeDocument/2006/relationships/image" Target="../media/image42.png"/><Relationship Id="rId10" Type="http://schemas.openxmlformats.org/officeDocument/2006/relationships/slide" Target="slide28.xml"/><Relationship Id="rId4" Type="http://schemas.openxmlformats.org/officeDocument/2006/relationships/image" Target="../media/image46.png"/><Relationship Id="rId9" Type="http://schemas.openxmlformats.org/officeDocument/2006/relationships/slide" Target="slide26.xml"/></Relationships>
</file>

<file path=ppt/slides/_rels/slide27.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44.png"/><Relationship Id="rId7" Type="http://schemas.openxmlformats.org/officeDocument/2006/relationships/slide" Target="slide25.xml"/><Relationship Id="rId2" Type="http://schemas.openxmlformats.org/officeDocument/2006/relationships/image" Target="../media/image49.png"/><Relationship Id="rId1" Type="http://schemas.openxmlformats.org/officeDocument/2006/relationships/slideLayout" Target="../slideLayouts/slideLayout5.xml"/><Relationship Id="rId6" Type="http://schemas.openxmlformats.org/officeDocument/2006/relationships/slide" Target="slide24.xml"/><Relationship Id="rId5" Type="http://schemas.openxmlformats.org/officeDocument/2006/relationships/image" Target="../media/image46.png"/><Relationship Id="rId10" Type="http://schemas.openxmlformats.org/officeDocument/2006/relationships/slide" Target="slide28.xml"/><Relationship Id="rId4" Type="http://schemas.openxmlformats.org/officeDocument/2006/relationships/image" Target="../media/image48.png"/><Relationship Id="rId9" Type="http://schemas.openxmlformats.org/officeDocument/2006/relationships/slide" Target="slide26.xml"/></Relationships>
</file>

<file path=ppt/slides/_rels/slide28.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43.png"/><Relationship Id="rId7" Type="http://schemas.openxmlformats.org/officeDocument/2006/relationships/slide" Target="slide25.xml"/><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slide" Target="slide24.xml"/><Relationship Id="rId5" Type="http://schemas.openxmlformats.org/officeDocument/2006/relationships/image" Target="../media/image48.png"/><Relationship Id="rId10" Type="http://schemas.openxmlformats.org/officeDocument/2006/relationships/slide" Target="slide28.xml"/><Relationship Id="rId4" Type="http://schemas.openxmlformats.org/officeDocument/2006/relationships/image" Target="../media/image44.png"/><Relationship Id="rId9" Type="http://schemas.openxmlformats.org/officeDocument/2006/relationships/slide" Target="slide26.xml"/></Relationships>
</file>

<file path=ppt/slides/_rels/slide2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5.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4.jpe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7.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6.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5.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9.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8.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6.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5.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11.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10.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5.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9.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7.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13.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12.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9.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11.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8.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15.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14.jp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11.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13.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_rels/slide9.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15.xml"/><Relationship Id="rId18" Type="http://schemas.openxmlformats.org/officeDocument/2006/relationships/slide" Target="slide10.xml"/><Relationship Id="rId3" Type="http://schemas.openxmlformats.org/officeDocument/2006/relationships/image" Target="../media/image17.png"/><Relationship Id="rId21" Type="http://schemas.openxmlformats.org/officeDocument/2006/relationships/slide" Target="slide7.xml"/><Relationship Id="rId7" Type="http://schemas.openxmlformats.org/officeDocument/2006/relationships/slide" Target="slide21.xml"/><Relationship Id="rId12" Type="http://schemas.openxmlformats.org/officeDocument/2006/relationships/slide" Target="slide16.xml"/><Relationship Id="rId17" Type="http://schemas.openxmlformats.org/officeDocument/2006/relationships/slide" Target="slide11.xml"/><Relationship Id="rId2" Type="http://schemas.openxmlformats.org/officeDocument/2006/relationships/image" Target="../media/image16.pn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7.xml"/><Relationship Id="rId24" Type="http://schemas.openxmlformats.org/officeDocument/2006/relationships/slide" Target="slide22.xml"/><Relationship Id="rId5" Type="http://schemas.openxmlformats.org/officeDocument/2006/relationships/image" Target="../media/image13.png"/><Relationship Id="rId15" Type="http://schemas.openxmlformats.org/officeDocument/2006/relationships/slide" Target="slide13.xml"/><Relationship Id="rId23" Type="http://schemas.openxmlformats.org/officeDocument/2006/relationships/slide" Target="slide5.xml"/><Relationship Id="rId10" Type="http://schemas.openxmlformats.org/officeDocument/2006/relationships/slide" Target="slide18.xml"/><Relationship Id="rId19" Type="http://schemas.openxmlformats.org/officeDocument/2006/relationships/slide" Target="slide9.xml"/><Relationship Id="rId4" Type="http://schemas.openxmlformats.org/officeDocument/2006/relationships/image" Target="../media/image15.png"/><Relationship Id="rId9" Type="http://schemas.openxmlformats.org/officeDocument/2006/relationships/slide" Target="slide19.xml"/><Relationship Id="rId14" Type="http://schemas.openxmlformats.org/officeDocument/2006/relationships/slide" Target="slide14.xml"/><Relationship Id="rId22" Type="http://schemas.openxmlformats.org/officeDocument/2006/relationships/slide" Target="slide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0DA4CB0-A96C-5634-DAF4-DC73DE271860}"/>
              </a:ext>
            </a:extLst>
          </p:cNvPr>
          <p:cNvSpPr txBox="1"/>
          <p:nvPr/>
        </p:nvSpPr>
        <p:spPr>
          <a:xfrm>
            <a:off x="137653" y="1032387"/>
            <a:ext cx="11916696" cy="4493538"/>
          </a:xfrm>
          <a:prstGeom prst="rect">
            <a:avLst/>
          </a:prstGeom>
          <a:noFill/>
        </p:spPr>
        <p:txBody>
          <a:bodyPr wrap="square" rtlCol="0">
            <a:spAutoFit/>
          </a:bodyPr>
          <a:lstStyle/>
          <a:p>
            <a:pPr algn="ctr"/>
            <a:br>
              <a:rPr lang="en-US" b="1" dirty="0"/>
            </a:br>
            <a:r>
              <a:rPr lang="en-US" sz="5400" b="1" i="0" dirty="0">
                <a:solidFill>
                  <a:srgbClr val="0D0D0D"/>
                </a:solidFill>
                <a:effectLst/>
                <a:latin typeface="Söhne"/>
              </a:rPr>
              <a:t>Introduction</a:t>
            </a:r>
          </a:p>
          <a:p>
            <a:pPr algn="ctr"/>
            <a:endParaRPr lang="en-US" sz="5400" b="0" i="0" dirty="0">
              <a:solidFill>
                <a:srgbClr val="0D0D0D"/>
              </a:solidFill>
              <a:effectLst/>
              <a:latin typeface="Söhne"/>
            </a:endParaRPr>
          </a:p>
          <a:p>
            <a:r>
              <a:rPr lang="en-US" sz="3200" b="0" i="0" dirty="0">
                <a:solidFill>
                  <a:srgbClr val="0D0D0D"/>
                </a:solidFill>
                <a:effectLst/>
                <a:latin typeface="Söhne"/>
              </a:rPr>
              <a:t>The Consumer Complaints Project compiles and analyzes data related to grievances lodged by customers against various financial institutions. The data spans different products like mortgages, credit cards, and loans, detailing issues and sub-issues, complaint narratives, company responses, and complaint statuses across multiple states</a:t>
            </a:r>
            <a:endParaRPr lang="en-US" sz="3200" dirty="0"/>
          </a:p>
        </p:txBody>
      </p:sp>
    </p:spTree>
    <p:extLst>
      <p:ext uri="{BB962C8B-B14F-4D97-AF65-F5344CB8AC3E}">
        <p14:creationId xmlns:p14="http://schemas.microsoft.com/office/powerpoint/2010/main" val="17494258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4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80387" y="-26376"/>
            <a:ext cx="12479164"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07502" y="2313069"/>
            <a:ext cx="2069960"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34437" y="2313069"/>
            <a:ext cx="2069960"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813925" y="251209"/>
            <a:ext cx="5317407" cy="6507522"/>
          </a:xfrm>
        </p:spPr>
      </p:pic>
      <p:sp>
        <p:nvSpPr>
          <p:cNvPr id="50" name="TextBox 49">
            <a:extLst>
              <a:ext uri="{FF2B5EF4-FFF2-40B4-BE49-F238E27FC236}">
                <a16:creationId xmlns:a16="http://schemas.microsoft.com/office/drawing/2014/main" id="{3F209002-E608-4BB4-4CAB-14A1A743D29F}"/>
              </a:ext>
            </a:extLst>
          </p:cNvPr>
          <p:cNvSpPr txBox="1"/>
          <p:nvPr/>
        </p:nvSpPr>
        <p:spPr>
          <a:xfrm>
            <a:off x="498741" y="1305341"/>
            <a:ext cx="3315184" cy="4247317"/>
          </a:xfrm>
          <a:prstGeom prst="rect">
            <a:avLst/>
          </a:prstGeom>
          <a:noFill/>
        </p:spPr>
        <p:txBody>
          <a:bodyPr wrap="square" rtlCol="0">
            <a:spAutoFit/>
          </a:bodyPr>
          <a:lstStyle/>
          <a:p>
            <a:pPr algn="l"/>
            <a:r>
              <a:rPr lang="en-US" b="0" i="0" dirty="0">
                <a:solidFill>
                  <a:schemeClr val="bg1"/>
                </a:solidFill>
                <a:effectLst/>
                <a:latin typeface="Söhne"/>
              </a:rPr>
              <a:t>The chart outlines consumer complaints for a category designated as "Issue 3":</a:t>
            </a:r>
          </a:p>
          <a:p>
            <a:pPr algn="l">
              <a:buFont typeface="Arial" panose="020B0604020202020204" pitchFamily="34" charset="0"/>
              <a:buChar char="•"/>
            </a:pPr>
            <a:r>
              <a:rPr lang="en-US" b="0" i="0" dirty="0">
                <a:solidFill>
                  <a:schemeClr val="bg1"/>
                </a:solidFill>
                <a:effectLst/>
                <a:latin typeface="Söhne"/>
              </a:rPr>
              <a:t>"Foreclosure" has the highest number of complaints with 97,191.</a:t>
            </a:r>
          </a:p>
          <a:p>
            <a:pPr algn="l">
              <a:buFont typeface="Arial" panose="020B0604020202020204" pitchFamily="34" charset="0"/>
              <a:buChar char="•"/>
            </a:pPr>
            <a:r>
              <a:rPr lang="en-US" b="0" i="0" dirty="0">
                <a:solidFill>
                  <a:schemeClr val="bg1"/>
                </a:solidFill>
                <a:effectLst/>
                <a:latin typeface="Söhne"/>
              </a:rPr>
              <a:t>"Escrow account" complaints are the second-highest at 60,375.</a:t>
            </a:r>
          </a:p>
          <a:p>
            <a:pPr algn="l">
              <a:buFont typeface="Arial" panose="020B0604020202020204" pitchFamily="34" charset="0"/>
              <a:buChar char="•"/>
            </a:pPr>
            <a:r>
              <a:rPr lang="en-US" b="0" i="0" dirty="0">
                <a:solidFill>
                  <a:schemeClr val="bg1"/>
                </a:solidFill>
                <a:effectLst/>
                <a:latin typeface="Söhne"/>
              </a:rPr>
              <a:t>The least complaints are about "Closing account" with 847.</a:t>
            </a:r>
          </a:p>
          <a:p>
            <a:pPr algn="l"/>
            <a:r>
              <a:rPr lang="en-US" b="0" i="0" dirty="0">
                <a:solidFill>
                  <a:schemeClr val="bg1"/>
                </a:solidFill>
                <a:effectLst/>
                <a:latin typeface="Söhne"/>
              </a:rPr>
              <a:t>This suggests "Foreclosure" and "Escrow account" issues are significant consumer concerns within this category</a:t>
            </a:r>
          </a:p>
          <a:p>
            <a:endParaRPr lang="en-US" dirty="0"/>
          </a:p>
        </p:txBody>
      </p:sp>
      <p:cxnSp>
        <p:nvCxnSpPr>
          <p:cNvPr id="2" name="Straight Connector 1">
            <a:extLst>
              <a:ext uri="{FF2B5EF4-FFF2-40B4-BE49-F238E27FC236}">
                <a16:creationId xmlns:a16="http://schemas.microsoft.com/office/drawing/2014/main" id="{7F97A1A8-FB54-E319-A126-0CF1076A206F}"/>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E61D12F1-D46F-6DB5-3FA7-BE823EE3D7E4}"/>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0ECCC640-2AAC-E7A7-5B96-7C56C8D96CD9}"/>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8D4AFCAD-4E23-5CCD-91D8-902FE6128E20}"/>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2124102E-ED90-8A14-24A7-608A8C96B1D3}"/>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D1FEEB87-C134-42CE-B93E-80996164BE8F}"/>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9CF9A41C-0C33-6663-111D-04AACAC1A6E1}"/>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B5D0DC76-C8E9-D0F6-93D9-A6840FED3BC9}"/>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128B21EB-235A-E223-C984-8F5A7E1882BE}"/>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D05B4A17-5726-1156-A6D7-CCB8FDA28D35}"/>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26C3E00F-3242-409A-E00E-5AD63FEF0784}"/>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9FD7A5C8-5BC1-733E-466D-8297546D6EA9}"/>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52C28333-E34C-F1AB-8326-AE923567C1BE}"/>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F604EB92-3CEE-E897-2462-E7175A4DD82E}"/>
              </a:ext>
            </a:extLst>
          </p:cNvPr>
          <p:cNvSpPr/>
          <p:nvPr/>
        </p:nvSpPr>
        <p:spPr>
          <a:xfrm>
            <a:off x="129145" y="2109170"/>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506B2764-7830-46B1-6171-C01310CA5ECB}"/>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9BED4794-86B2-5C8C-9F5C-E7CCDD7CCC82}"/>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522DEA02-6C12-0630-866E-A109F4D9BD0D}"/>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2D7262EB-FC29-C1D8-818B-60325A25D783}"/>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4F6575AF-8EB6-43E4-BF37-C592D1630791}"/>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1E132644-D93D-24C1-8008-FF97345AE076}"/>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8558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70338" y="-26376"/>
            <a:ext cx="12469115"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397747" y="2313069"/>
            <a:ext cx="2153264" cy="2456755"/>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174145" y="2313069"/>
            <a:ext cx="2153263" cy="2456755"/>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797209" y="251210"/>
            <a:ext cx="5306598" cy="6324642"/>
          </a:xfrm>
        </p:spPr>
      </p:pic>
      <p:sp>
        <p:nvSpPr>
          <p:cNvPr id="50" name="TextBox 49">
            <a:extLst>
              <a:ext uri="{FF2B5EF4-FFF2-40B4-BE49-F238E27FC236}">
                <a16:creationId xmlns:a16="http://schemas.microsoft.com/office/drawing/2014/main" id="{3F209002-E608-4BB4-4CAB-14A1A743D29F}"/>
              </a:ext>
            </a:extLst>
          </p:cNvPr>
          <p:cNvSpPr txBox="1"/>
          <p:nvPr/>
        </p:nvSpPr>
        <p:spPr>
          <a:xfrm>
            <a:off x="460889" y="1028343"/>
            <a:ext cx="3336320" cy="4801314"/>
          </a:xfrm>
          <a:prstGeom prst="rect">
            <a:avLst/>
          </a:prstGeom>
          <a:noFill/>
        </p:spPr>
        <p:txBody>
          <a:bodyPr wrap="square" rtlCol="0">
            <a:spAutoFit/>
          </a:bodyPr>
          <a:lstStyle/>
          <a:p>
            <a:pPr algn="l"/>
            <a:r>
              <a:rPr lang="en-US" b="0" i="0" dirty="0">
                <a:solidFill>
                  <a:schemeClr val="bg1"/>
                </a:solidFill>
                <a:effectLst/>
                <a:latin typeface="Söhne"/>
              </a:rPr>
              <a:t>The chart provides a breakdown of consumer complaints by product type:</a:t>
            </a:r>
          </a:p>
          <a:p>
            <a:pPr algn="l">
              <a:buFont typeface="Arial" panose="020B0604020202020204" pitchFamily="34" charset="0"/>
              <a:buChar char="•"/>
            </a:pPr>
            <a:r>
              <a:rPr lang="en-US" b="0" i="0" dirty="0">
                <a:solidFill>
                  <a:schemeClr val="bg1"/>
                </a:solidFill>
                <a:effectLst/>
                <a:latin typeface="Söhne"/>
              </a:rPr>
              <a:t>"Mortgage" has the highest number of complaints at 186,475.</a:t>
            </a:r>
          </a:p>
          <a:p>
            <a:pPr algn="l">
              <a:buFont typeface="Arial" panose="020B0604020202020204" pitchFamily="34" charset="0"/>
              <a:buChar char="•"/>
            </a:pPr>
            <a:r>
              <a:rPr lang="en-US" b="0" i="0" dirty="0">
                <a:solidFill>
                  <a:schemeClr val="bg1"/>
                </a:solidFill>
                <a:effectLst/>
                <a:latin typeface="Söhne"/>
              </a:rPr>
              <a:t>"Debt collection" and "Credit reporting" are also significant categories with 101,052 and 91,854 complaints, respectively.</a:t>
            </a:r>
          </a:p>
          <a:p>
            <a:pPr algn="l">
              <a:buFont typeface="Arial" panose="020B0604020202020204" pitchFamily="34" charset="0"/>
              <a:buChar char="•"/>
            </a:pPr>
            <a:r>
              <a:rPr lang="en-US" b="0" i="0" dirty="0">
                <a:solidFill>
                  <a:schemeClr val="bg1"/>
                </a:solidFill>
                <a:effectLst/>
                <a:latin typeface="Söhne"/>
              </a:rPr>
              <a:t>"Other financial services" has the least complaints at 557.</a:t>
            </a:r>
          </a:p>
          <a:p>
            <a:pPr algn="l"/>
            <a:r>
              <a:rPr lang="en-US" b="0" i="0" dirty="0">
                <a:solidFill>
                  <a:schemeClr val="bg1"/>
                </a:solidFill>
                <a:effectLst/>
                <a:latin typeface="Söhne"/>
              </a:rPr>
              <a:t>The data suggests that mortgages, debt collection, and credit reporting are primary areas of consumer concern in financial products</a:t>
            </a:r>
          </a:p>
          <a:p>
            <a:endParaRPr lang="en-US" dirty="0"/>
          </a:p>
        </p:txBody>
      </p:sp>
      <p:cxnSp>
        <p:nvCxnSpPr>
          <p:cNvPr id="2" name="Straight Connector 1">
            <a:extLst>
              <a:ext uri="{FF2B5EF4-FFF2-40B4-BE49-F238E27FC236}">
                <a16:creationId xmlns:a16="http://schemas.microsoft.com/office/drawing/2014/main" id="{8B86645C-9286-CE7E-6C62-1271E263E05E}"/>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0A76249D-E7B2-D764-C276-C678A6CA8E8D}"/>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22375FAE-BCE1-0755-010E-45DB9D7A4967}"/>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143676EE-4283-6DDA-DD09-F7A45C0788B6}"/>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CBFB9857-0370-065E-BB7B-D43B19073F7E}"/>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A8B7A8D1-D34F-1659-60BB-73BB0532015E}"/>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BDE8B50E-FD14-AE28-26C4-94DF055402D6}"/>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CD6ED7EF-316D-8271-D571-4E04BC6FDDA8}"/>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5D690143-D989-BE40-582D-E01E683876C5}"/>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54578921-DA59-2D69-F544-2DC15D95A447}"/>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C504505D-6910-BB56-E21B-70FFC73C0C80}"/>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1480B4A5-13E3-9EED-D6AD-39CD778AACEC}"/>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38FCC1AC-AD11-5648-D125-4DC3F6BD5435}"/>
              </a:ext>
            </a:extLst>
          </p:cNvPr>
          <p:cNvSpPr/>
          <p:nvPr/>
        </p:nvSpPr>
        <p:spPr>
          <a:xfrm>
            <a:off x="114643" y="2493533"/>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E7D53D34-BFDE-A4AB-9A12-A343AAD4548D}"/>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0F12D854-5ACB-AAAE-554C-F78E48137973}"/>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E9DFCF75-8872-DEB8-6CA1-722AF4B1F1DD}"/>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68394DEE-EDA7-1F93-AA50-225290DCC7B1}"/>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AED6772A-764B-1AEA-4731-17683767F0CE}"/>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99D02236-6A53-6B85-A268-78129352C432}"/>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A6D0EF8E-D28B-00A5-D034-110C6B6546FB}"/>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07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8000" b="-10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50725" y="-26376"/>
            <a:ext cx="12549502"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47692" y="2313069"/>
            <a:ext cx="2069960" cy="2456755"/>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54532" y="2313069"/>
            <a:ext cx="2069960"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841974" y="251209"/>
            <a:ext cx="5289359" cy="6450288"/>
          </a:xfrm>
        </p:spPr>
      </p:pic>
      <p:sp>
        <p:nvSpPr>
          <p:cNvPr id="50" name="TextBox 49">
            <a:extLst>
              <a:ext uri="{FF2B5EF4-FFF2-40B4-BE49-F238E27FC236}">
                <a16:creationId xmlns:a16="http://schemas.microsoft.com/office/drawing/2014/main" id="{3F209002-E608-4BB4-4CAB-14A1A743D29F}"/>
              </a:ext>
            </a:extLst>
          </p:cNvPr>
          <p:cNvSpPr txBox="1"/>
          <p:nvPr/>
        </p:nvSpPr>
        <p:spPr>
          <a:xfrm>
            <a:off x="472167" y="156503"/>
            <a:ext cx="3369807" cy="7017306"/>
          </a:xfrm>
          <a:prstGeom prst="rect">
            <a:avLst/>
          </a:prstGeom>
          <a:noFill/>
        </p:spPr>
        <p:txBody>
          <a:bodyPr wrap="square" rtlCol="0">
            <a:spAutoFit/>
          </a:bodyPr>
          <a:lstStyle/>
          <a:p>
            <a:pPr algn="l"/>
            <a:r>
              <a:rPr lang="en-US" b="0" i="0" dirty="0">
                <a:solidFill>
                  <a:schemeClr val="bg1"/>
                </a:solidFill>
                <a:effectLst/>
                <a:latin typeface="Söhne"/>
              </a:rPr>
              <a:t>The </a:t>
            </a:r>
            <a:r>
              <a:rPr lang="en-US" b="0" i="0" dirty="0" err="1">
                <a:solidFill>
                  <a:schemeClr val="bg1"/>
                </a:solidFill>
                <a:effectLst/>
                <a:latin typeface="Söhne"/>
              </a:rPr>
              <a:t>treemap</a:t>
            </a:r>
            <a:r>
              <a:rPr lang="en-US" b="0" i="0" dirty="0">
                <a:solidFill>
                  <a:schemeClr val="bg1"/>
                </a:solidFill>
                <a:effectLst/>
                <a:latin typeface="Söhne"/>
              </a:rPr>
              <a:t> visualizes the number of issues reported for various companies.</a:t>
            </a:r>
          </a:p>
          <a:p>
            <a:pPr algn="l">
              <a:buFont typeface="Arial" panose="020B0604020202020204" pitchFamily="34" charset="0"/>
              <a:buChar char="•"/>
            </a:pPr>
            <a:r>
              <a:rPr lang="en-US" b="1" i="0" dirty="0">
                <a:solidFill>
                  <a:schemeClr val="bg1"/>
                </a:solidFill>
                <a:effectLst/>
                <a:latin typeface="Söhne"/>
              </a:rPr>
              <a:t>Bank of America</a:t>
            </a:r>
            <a:r>
              <a:rPr lang="en-US" b="0" i="0" dirty="0">
                <a:solidFill>
                  <a:schemeClr val="bg1"/>
                </a:solidFill>
                <a:effectLst/>
                <a:latin typeface="Söhne"/>
              </a:rPr>
              <a:t> has the largest segment, indicating the highest count of issues at 55,998.</a:t>
            </a:r>
          </a:p>
          <a:p>
            <a:pPr algn="l">
              <a:buFont typeface="Arial" panose="020B0604020202020204" pitchFamily="34" charset="0"/>
              <a:buChar char="•"/>
            </a:pPr>
            <a:r>
              <a:rPr lang="en-US" b="1" i="0" dirty="0">
                <a:solidFill>
                  <a:schemeClr val="bg1"/>
                </a:solidFill>
                <a:effectLst/>
                <a:latin typeface="Söhne"/>
              </a:rPr>
              <a:t>Wells Fargo &amp; Company</a:t>
            </a:r>
            <a:r>
              <a:rPr lang="en-US" b="0" i="0" dirty="0">
                <a:solidFill>
                  <a:schemeClr val="bg1"/>
                </a:solidFill>
                <a:effectLst/>
                <a:latin typeface="Söhne"/>
              </a:rPr>
              <a:t> follows with 42,024 issues.</a:t>
            </a:r>
          </a:p>
          <a:p>
            <a:pPr algn="l">
              <a:buFont typeface="Arial" panose="020B0604020202020204" pitchFamily="34" charset="0"/>
              <a:buChar char="•"/>
            </a:pPr>
            <a:r>
              <a:rPr lang="en-US" b="1" i="0" dirty="0">
                <a:solidFill>
                  <a:schemeClr val="bg1"/>
                </a:solidFill>
                <a:effectLst/>
                <a:latin typeface="Söhne"/>
              </a:rPr>
              <a:t>JPMorgan Chase &amp; Co.</a:t>
            </a:r>
            <a:r>
              <a:rPr lang="en-US" b="0" i="0" dirty="0">
                <a:solidFill>
                  <a:schemeClr val="bg1"/>
                </a:solidFill>
                <a:effectLst/>
                <a:latin typeface="Söhne"/>
              </a:rPr>
              <a:t> has 33,881 issues.</a:t>
            </a:r>
          </a:p>
          <a:p>
            <a:pPr algn="l">
              <a:buFont typeface="Arial" panose="020B0604020202020204" pitchFamily="34" charset="0"/>
              <a:buChar char="•"/>
            </a:pPr>
            <a:r>
              <a:rPr lang="en-US" b="1" i="0" dirty="0">
                <a:solidFill>
                  <a:schemeClr val="bg1"/>
                </a:solidFill>
                <a:effectLst/>
                <a:latin typeface="Söhne"/>
              </a:rPr>
              <a:t>Equifax</a:t>
            </a:r>
            <a:r>
              <a:rPr lang="en-US" b="0" i="0" dirty="0">
                <a:solidFill>
                  <a:schemeClr val="bg1"/>
                </a:solidFill>
                <a:effectLst/>
                <a:latin typeface="Söhne"/>
              </a:rPr>
              <a:t> and </a:t>
            </a:r>
            <a:r>
              <a:rPr lang="en-US" b="1" i="0" dirty="0">
                <a:solidFill>
                  <a:schemeClr val="bg1"/>
                </a:solidFill>
                <a:effectLst/>
                <a:latin typeface="Söhne"/>
              </a:rPr>
              <a:t>Experian</a:t>
            </a:r>
            <a:r>
              <a:rPr lang="en-US" b="0" i="0" dirty="0">
                <a:solidFill>
                  <a:schemeClr val="bg1"/>
                </a:solidFill>
                <a:effectLst/>
                <a:latin typeface="Söhne"/>
              </a:rPr>
              <a:t>, credit bureaus, have significant issue counts at 31,828 and 30,905, respectively.</a:t>
            </a:r>
          </a:p>
          <a:p>
            <a:pPr algn="l">
              <a:buFont typeface="Arial" panose="020B0604020202020204" pitchFamily="34" charset="0"/>
              <a:buChar char="•"/>
            </a:pPr>
            <a:r>
              <a:rPr lang="en-US" b="0" i="0" dirty="0">
                <a:solidFill>
                  <a:schemeClr val="bg1"/>
                </a:solidFill>
                <a:effectLst/>
                <a:latin typeface="Söhne"/>
              </a:rPr>
              <a:t>Smaller segments represent companies with fewer reported issues, like </a:t>
            </a:r>
            <a:r>
              <a:rPr lang="en-US" b="1" i="0" dirty="0">
                <a:solidFill>
                  <a:schemeClr val="bg1"/>
                </a:solidFill>
                <a:effectLst/>
                <a:latin typeface="Söhne"/>
              </a:rPr>
              <a:t>U.S. Bancorp</a:t>
            </a:r>
            <a:r>
              <a:rPr lang="en-US" b="0" i="0" dirty="0">
                <a:solidFill>
                  <a:schemeClr val="bg1"/>
                </a:solidFill>
                <a:effectLst/>
                <a:latin typeface="Söhne"/>
              </a:rPr>
              <a:t> and </a:t>
            </a:r>
            <a:r>
              <a:rPr lang="en-US" b="1" i="0" dirty="0">
                <a:solidFill>
                  <a:schemeClr val="bg1"/>
                </a:solidFill>
                <a:effectLst/>
                <a:latin typeface="Söhne"/>
              </a:rPr>
              <a:t>Synchrony Financial</a:t>
            </a:r>
            <a:r>
              <a:rPr lang="en-US" b="0" i="0" dirty="0">
                <a:solidFill>
                  <a:schemeClr val="bg1"/>
                </a:solidFill>
                <a:effectLst/>
                <a:latin typeface="Söhne"/>
              </a:rPr>
              <a:t> with 9,554 and 9,435 issues, respectively.</a:t>
            </a:r>
          </a:p>
          <a:p>
            <a:pPr algn="l"/>
            <a:r>
              <a:rPr lang="en-US" b="0" i="0" dirty="0">
                <a:solidFill>
                  <a:schemeClr val="bg1"/>
                </a:solidFill>
                <a:effectLst/>
                <a:latin typeface="Söhne"/>
              </a:rPr>
              <a:t>The size of each segment correlates with the number of complaints received, providing a quick visual comparison between companies</a:t>
            </a:r>
          </a:p>
          <a:p>
            <a:endParaRPr lang="en-US" dirty="0"/>
          </a:p>
        </p:txBody>
      </p:sp>
      <p:cxnSp>
        <p:nvCxnSpPr>
          <p:cNvPr id="2" name="Straight Connector 1">
            <a:extLst>
              <a:ext uri="{FF2B5EF4-FFF2-40B4-BE49-F238E27FC236}">
                <a16:creationId xmlns:a16="http://schemas.microsoft.com/office/drawing/2014/main" id="{52C4B6CC-8AD8-03D9-2FFB-84ACFA3024CC}"/>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86C6C868-2E5F-3F7E-DB7A-3F1F91707096}"/>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51ADF6A7-48C7-A594-516D-E8AD3134DCC1}"/>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66797A26-2955-69F0-8C1E-70D901666F7E}"/>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15530A37-86AA-73C0-DEC7-166E0085FE02}"/>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2F99CDB5-938F-AB16-C416-F1397DE3F6FE}"/>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9CE4594F-73A9-4E76-4BF9-0B00405BF240}"/>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40DBF082-9681-6E42-354B-7107AF754B6B}"/>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83E8310A-8566-810E-D458-E5CF8EAA5F74}"/>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7676636C-07D6-1DE7-C8F0-C0376DF03015}"/>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33E8A450-1B38-B499-B8D9-3B343E19224E}"/>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9C505845-708C-EF30-B1EB-CDE8037576F0}"/>
              </a:ext>
            </a:extLst>
          </p:cNvPr>
          <p:cNvSpPr/>
          <p:nvPr/>
        </p:nvSpPr>
        <p:spPr>
          <a:xfrm>
            <a:off x="117073" y="2862561"/>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BC75B809-D235-2FEA-6A4C-875FE262EB55}"/>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57713945-EBC6-F845-B134-E6BC4582CA7F}"/>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72236D5D-243D-0591-08F7-A3A36F0888B9}"/>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50C6283B-6F13-74D7-3378-66992BAF35A3}"/>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BBD72180-BE01-5E93-0EA2-29A76ADD6E65}"/>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30A9ED4D-8BF9-66AF-8212-B552481F8C8F}"/>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B30B781B-18C3-EAFC-FD52-659C2E10894E}"/>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9DCEF54E-9105-B631-FD36-FF0903DB77D2}"/>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128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70338" y="-26376"/>
            <a:ext cx="12469115"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397450" y="2313069"/>
            <a:ext cx="2019719"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54532" y="2313069"/>
            <a:ext cx="2019719"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866476" y="251209"/>
            <a:ext cx="5264857" cy="6324642"/>
          </a:xfrm>
        </p:spPr>
      </p:pic>
      <p:sp>
        <p:nvSpPr>
          <p:cNvPr id="50" name="TextBox 49">
            <a:extLst>
              <a:ext uri="{FF2B5EF4-FFF2-40B4-BE49-F238E27FC236}">
                <a16:creationId xmlns:a16="http://schemas.microsoft.com/office/drawing/2014/main" id="{3F209002-E608-4BB4-4CAB-14A1A743D29F}"/>
              </a:ext>
            </a:extLst>
          </p:cNvPr>
          <p:cNvSpPr txBox="1"/>
          <p:nvPr/>
        </p:nvSpPr>
        <p:spPr>
          <a:xfrm>
            <a:off x="373775" y="349681"/>
            <a:ext cx="3476671" cy="6524863"/>
          </a:xfrm>
          <a:prstGeom prst="rect">
            <a:avLst/>
          </a:prstGeom>
          <a:noFill/>
        </p:spPr>
        <p:txBody>
          <a:bodyPr wrap="square" rtlCol="0">
            <a:spAutoFit/>
          </a:bodyPr>
          <a:lstStyle/>
          <a:p>
            <a:pPr algn="l"/>
            <a:r>
              <a:rPr lang="en-US" sz="1600" b="0" i="0" dirty="0">
                <a:solidFill>
                  <a:schemeClr val="bg1"/>
                </a:solidFill>
                <a:effectLst/>
                <a:latin typeface="Söhne"/>
              </a:rPr>
              <a:t>This chart categorizes complaints received by different companies based on the type of product involved:</a:t>
            </a:r>
          </a:p>
          <a:p>
            <a:pPr algn="l">
              <a:buFont typeface="Arial" panose="020B0604020202020204" pitchFamily="34" charset="0"/>
              <a:buChar char="•"/>
            </a:pPr>
            <a:r>
              <a:rPr lang="en-US" sz="1600" b="1" i="0" dirty="0">
                <a:solidFill>
                  <a:schemeClr val="bg1"/>
                </a:solidFill>
                <a:effectLst/>
                <a:latin typeface="Söhne"/>
              </a:rPr>
              <a:t>Bank of America</a:t>
            </a:r>
            <a:r>
              <a:rPr lang="en-US" sz="1600" b="0" i="0" dirty="0">
                <a:solidFill>
                  <a:schemeClr val="bg1"/>
                </a:solidFill>
                <a:effectLst/>
                <a:latin typeface="Söhne"/>
              </a:rPr>
              <a:t>: Most complaints are related to mortgages (36,228), followed by bank accounts or services (10,440).</a:t>
            </a:r>
          </a:p>
          <a:p>
            <a:pPr algn="l">
              <a:buFont typeface="Arial" panose="020B0604020202020204" pitchFamily="34" charset="0"/>
              <a:buChar char="•"/>
            </a:pPr>
            <a:r>
              <a:rPr lang="en-US" sz="1600" b="1" i="0" dirty="0">
                <a:solidFill>
                  <a:schemeClr val="bg1"/>
                </a:solidFill>
                <a:effectLst/>
                <a:latin typeface="Söhne"/>
              </a:rPr>
              <a:t>Wells Fargo &amp; Company</a:t>
            </a:r>
            <a:r>
              <a:rPr lang="en-US" sz="1600" b="0" i="0" dirty="0">
                <a:solidFill>
                  <a:schemeClr val="bg1"/>
                </a:solidFill>
                <a:effectLst/>
                <a:latin typeface="Söhne"/>
              </a:rPr>
              <a:t>: Again, mortgages (25,106) and bank accounts or services (9,966) have the highest complaint counts.</a:t>
            </a:r>
          </a:p>
          <a:p>
            <a:pPr algn="l">
              <a:buFont typeface="Arial" panose="020B0604020202020204" pitchFamily="34" charset="0"/>
              <a:buChar char="•"/>
            </a:pPr>
            <a:r>
              <a:rPr lang="en-US" sz="1600" b="1" i="0" dirty="0">
                <a:solidFill>
                  <a:schemeClr val="bg1"/>
                </a:solidFill>
                <a:effectLst/>
                <a:latin typeface="Söhne"/>
              </a:rPr>
              <a:t>JPMorgan Chase &amp; Co.</a:t>
            </a:r>
            <a:r>
              <a:rPr lang="en-US" sz="1600" b="0" i="0" dirty="0">
                <a:solidFill>
                  <a:schemeClr val="bg1"/>
                </a:solidFill>
                <a:effectLst/>
                <a:latin typeface="Söhne"/>
              </a:rPr>
              <a:t>: Mortgages (16,003) lead, with a substantial number of credit card-related complaints as well (7,803).</a:t>
            </a:r>
          </a:p>
          <a:p>
            <a:pPr algn="l">
              <a:buFont typeface="Arial" panose="020B0604020202020204" pitchFamily="34" charset="0"/>
              <a:buChar char="•"/>
            </a:pPr>
            <a:r>
              <a:rPr lang="en-US" sz="1600" b="1" i="0" dirty="0">
                <a:solidFill>
                  <a:schemeClr val="bg1"/>
                </a:solidFill>
                <a:effectLst/>
                <a:latin typeface="Söhne"/>
              </a:rPr>
              <a:t>Equifax</a:t>
            </a:r>
            <a:r>
              <a:rPr lang="en-US" sz="1600" b="0" i="0" dirty="0">
                <a:solidFill>
                  <a:schemeClr val="bg1"/>
                </a:solidFill>
                <a:effectLst/>
                <a:latin typeface="Söhne"/>
              </a:rPr>
              <a:t>: As a credit bureau, it primarily deals with credit reporting issues (31,694).</a:t>
            </a:r>
          </a:p>
          <a:p>
            <a:pPr algn="l">
              <a:buFont typeface="Arial" panose="020B0604020202020204" pitchFamily="34" charset="0"/>
              <a:buChar char="•"/>
            </a:pPr>
            <a:r>
              <a:rPr lang="en-US" sz="1600" b="1" i="0" dirty="0">
                <a:solidFill>
                  <a:schemeClr val="bg1"/>
                </a:solidFill>
                <a:effectLst/>
                <a:latin typeface="Söhne"/>
              </a:rPr>
              <a:t>Experian</a:t>
            </a:r>
            <a:r>
              <a:rPr lang="en-US" sz="1600" b="0" i="0" dirty="0">
                <a:solidFill>
                  <a:schemeClr val="bg1"/>
                </a:solidFill>
                <a:effectLst/>
                <a:latin typeface="Söhne"/>
              </a:rPr>
              <a:t>: Similar to Equifax, the majority of complaints are about credit reporting (30,768).</a:t>
            </a:r>
          </a:p>
          <a:p>
            <a:pPr algn="l"/>
            <a:r>
              <a:rPr lang="en-US" sz="1600" b="0" i="0" dirty="0">
                <a:solidFill>
                  <a:schemeClr val="bg1"/>
                </a:solidFill>
                <a:effectLst/>
                <a:latin typeface="Söhne"/>
              </a:rPr>
              <a:t>The chart indicates that mortgage-related issues dominate consumer complaints for banks, while credit reporting is the main concern for credit bureaus</a:t>
            </a:r>
          </a:p>
          <a:p>
            <a:endParaRPr lang="en-US" dirty="0"/>
          </a:p>
        </p:txBody>
      </p:sp>
      <p:cxnSp>
        <p:nvCxnSpPr>
          <p:cNvPr id="2" name="Straight Connector 1">
            <a:extLst>
              <a:ext uri="{FF2B5EF4-FFF2-40B4-BE49-F238E27FC236}">
                <a16:creationId xmlns:a16="http://schemas.microsoft.com/office/drawing/2014/main" id="{F2280B16-7FBC-FA9D-89D4-0C34F1F900FE}"/>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1A57B362-E77C-D251-44AB-BA5633F84C82}"/>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B95E7B19-702A-FC71-EE50-1665612D5CEC}"/>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BD511B69-B4D4-73C2-D47C-06722B4E8D71}"/>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527E281B-8219-3D47-A68C-013161CC7918}"/>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1213F65F-1B3F-7812-DD92-D8F9685B6F2B}"/>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96556F2F-D4D8-0A6C-EAF2-91B88360FB15}"/>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96C83328-2C6E-57D4-B0CF-BDA182484483}"/>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4A64673F-62D1-23C7-84B6-1129EA0C4B2C}"/>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DBAFB0B6-D18A-DBDB-576A-51890421B8DF}"/>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CC65F085-7578-61AA-6514-970627BBE652}"/>
              </a:ext>
            </a:extLst>
          </p:cNvPr>
          <p:cNvSpPr/>
          <p:nvPr/>
        </p:nvSpPr>
        <p:spPr>
          <a:xfrm>
            <a:off x="121474" y="3212892"/>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A27FDF60-078F-C8ED-7443-C7A200BE6779}"/>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4DDE4264-A46F-8413-8999-21C3397C35F3}"/>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E8302734-DDF6-871C-F7C9-AF0737002AA8}"/>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90B7EA93-1CC9-0AC1-22B0-355B10EA347D}"/>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46CE0B7D-B061-5B72-BCFC-22057FCFBD06}"/>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90844978-613E-CFC0-D020-6E27297C2960}"/>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E040C83E-2A6D-1925-CE07-E14B87EC64D0}"/>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DBDA674F-116A-B59D-CCCE-718958723EF8}"/>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7E2F3E09-D395-FE71-350A-E3850526F635}"/>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9383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00484" y="-26376"/>
            <a:ext cx="12499261"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57737" y="2313069"/>
            <a:ext cx="2059913" cy="2456755"/>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64579" y="2313069"/>
            <a:ext cx="2059913" cy="2456755"/>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825300" y="251209"/>
            <a:ext cx="5306034" cy="6324642"/>
          </a:xfrm>
        </p:spPr>
      </p:pic>
      <p:sp>
        <p:nvSpPr>
          <p:cNvPr id="50" name="TextBox 49">
            <a:extLst>
              <a:ext uri="{FF2B5EF4-FFF2-40B4-BE49-F238E27FC236}">
                <a16:creationId xmlns:a16="http://schemas.microsoft.com/office/drawing/2014/main" id="{3F209002-E608-4BB4-4CAB-14A1A743D29F}"/>
              </a:ext>
            </a:extLst>
          </p:cNvPr>
          <p:cNvSpPr txBox="1"/>
          <p:nvPr/>
        </p:nvSpPr>
        <p:spPr>
          <a:xfrm>
            <a:off x="393257" y="363534"/>
            <a:ext cx="3396530" cy="6740307"/>
          </a:xfrm>
          <a:prstGeom prst="rect">
            <a:avLst/>
          </a:prstGeom>
          <a:noFill/>
        </p:spPr>
        <p:txBody>
          <a:bodyPr wrap="square" rtlCol="0">
            <a:spAutoFit/>
          </a:bodyPr>
          <a:lstStyle/>
          <a:p>
            <a:pPr algn="l"/>
            <a:r>
              <a:rPr lang="en-US" b="0" i="0" dirty="0">
                <a:solidFill>
                  <a:schemeClr val="bg1"/>
                </a:solidFill>
                <a:effectLst/>
                <a:latin typeface="Söhne"/>
              </a:rPr>
              <a:t>The chart breaks down the number of issues reported for Bank of America across three categories:</a:t>
            </a:r>
          </a:p>
          <a:p>
            <a:pPr algn="l">
              <a:buFont typeface="Arial" panose="020B0604020202020204" pitchFamily="34" charset="0"/>
              <a:buChar char="•"/>
            </a:pPr>
            <a:r>
              <a:rPr lang="en-US" b="1" i="0" dirty="0">
                <a:solidFill>
                  <a:schemeClr val="bg1"/>
                </a:solidFill>
                <a:effectLst/>
                <a:latin typeface="Söhne"/>
              </a:rPr>
              <a:t>Issue 1</a:t>
            </a:r>
            <a:r>
              <a:rPr lang="en-US" b="0" i="0" dirty="0">
                <a:solidFill>
                  <a:schemeClr val="bg1"/>
                </a:solidFill>
                <a:effectLst/>
                <a:latin typeface="Söhne"/>
              </a:rPr>
              <a:t>: The most reported issue is "Loan modification" followed by "Loan servicing" and "Account opening." All other categories in Issue 1 are marked as "Null," which could indicate no complaints or missing data.</a:t>
            </a:r>
          </a:p>
          <a:p>
            <a:pPr algn="l">
              <a:buFont typeface="Arial" panose="020B0604020202020204" pitchFamily="34" charset="0"/>
              <a:buChar char="•"/>
            </a:pPr>
            <a:r>
              <a:rPr lang="en-US" b="1" i="0" dirty="0">
                <a:solidFill>
                  <a:schemeClr val="bg1"/>
                </a:solidFill>
                <a:effectLst/>
                <a:latin typeface="Söhne"/>
              </a:rPr>
              <a:t>Issue 2 and Issue 3</a:t>
            </a:r>
            <a:r>
              <a:rPr lang="en-US" b="0" i="0" dirty="0">
                <a:solidFill>
                  <a:schemeClr val="bg1"/>
                </a:solidFill>
                <a:effectLst/>
                <a:latin typeface="Söhne"/>
              </a:rPr>
              <a:t>: All issues are marked as "Null" except for "Collection payments" in Issue 2, which suggests this is the only category with complaints or data available for reporting in Issue 2 for Bank of America.</a:t>
            </a:r>
          </a:p>
          <a:p>
            <a:pPr algn="l"/>
            <a:r>
              <a:rPr lang="en-US" b="0" i="0" dirty="0">
                <a:solidFill>
                  <a:schemeClr val="bg1"/>
                </a:solidFill>
                <a:effectLst/>
                <a:latin typeface="Söhne"/>
              </a:rPr>
              <a:t>The chart emphasizes that the primary concerns for customers of Bank of America revolve around loans, particularly loan modifications and servicing</a:t>
            </a:r>
          </a:p>
          <a:p>
            <a:endParaRPr lang="en-US" dirty="0"/>
          </a:p>
        </p:txBody>
      </p:sp>
      <p:cxnSp>
        <p:nvCxnSpPr>
          <p:cNvPr id="2" name="Straight Connector 1">
            <a:extLst>
              <a:ext uri="{FF2B5EF4-FFF2-40B4-BE49-F238E27FC236}">
                <a16:creationId xmlns:a16="http://schemas.microsoft.com/office/drawing/2014/main" id="{7D36B1DD-B104-56A8-8962-09176AAA3AF3}"/>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9E4DFD24-8633-8733-2067-B0DE0B2DD55D}"/>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89C3DA92-FCB5-6267-8435-207E70439500}"/>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F08CDE35-661D-43A9-8686-5CEF060FD93D}"/>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D21840D7-ECE5-3358-7602-1A5BA35D081B}"/>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A595A2AD-97FD-506D-DEE8-3EFC8D85F170}"/>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67795C5B-BF82-D794-FC8D-80E41319153C}"/>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8A018DED-F052-4470-0EC2-C750A6CDED7F}"/>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B82D16B5-055B-1532-C1D7-3EDE087EABFF}"/>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71251B52-D04D-902F-956E-882F9FB07315}"/>
              </a:ext>
            </a:extLst>
          </p:cNvPr>
          <p:cNvSpPr/>
          <p:nvPr/>
        </p:nvSpPr>
        <p:spPr>
          <a:xfrm>
            <a:off x="129145" y="3584051"/>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036325E0-98BF-4A3D-B8D0-264981242941}"/>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B007D558-C44F-9BDB-5F99-37CA98D466DF}"/>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AE195D4F-C221-7FD3-675A-51A5E595030E}"/>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8AFE58DC-487C-844D-9B28-BA20FC62BF95}"/>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288CDDD8-1B64-BE47-FD43-CBF136B2CEDC}"/>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10B1DC17-486C-258F-8936-70755C7C5FA6}"/>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91A11420-D955-F5C2-AF7B-D58CAA2B191E}"/>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490CD540-61FD-CB77-E59E-9BE22EB3ADB5}"/>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F6C10C1D-6EA3-C061-5257-20A1574AC773}"/>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C1C9A680-5639-2FEC-2411-C0F269E38D7E}"/>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1627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70338" y="-26376"/>
            <a:ext cx="12469115"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57739" y="2313069"/>
            <a:ext cx="2059912" cy="2456755"/>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64580" y="2313069"/>
            <a:ext cx="2059912" cy="2456755"/>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828425" y="251209"/>
            <a:ext cx="5302908" cy="6420896"/>
          </a:xfrm>
        </p:spPr>
      </p:pic>
      <p:sp>
        <p:nvSpPr>
          <p:cNvPr id="50" name="TextBox 49">
            <a:extLst>
              <a:ext uri="{FF2B5EF4-FFF2-40B4-BE49-F238E27FC236}">
                <a16:creationId xmlns:a16="http://schemas.microsoft.com/office/drawing/2014/main" id="{3F209002-E608-4BB4-4CAB-14A1A743D29F}"/>
              </a:ext>
            </a:extLst>
          </p:cNvPr>
          <p:cNvSpPr txBox="1"/>
          <p:nvPr/>
        </p:nvSpPr>
        <p:spPr>
          <a:xfrm>
            <a:off x="385035" y="156503"/>
            <a:ext cx="3401598" cy="7017306"/>
          </a:xfrm>
          <a:prstGeom prst="rect">
            <a:avLst/>
          </a:prstGeom>
          <a:noFill/>
        </p:spPr>
        <p:txBody>
          <a:bodyPr wrap="square" rtlCol="0">
            <a:spAutoFit/>
          </a:bodyPr>
          <a:lstStyle/>
          <a:p>
            <a:pPr algn="l"/>
            <a:r>
              <a:rPr lang="en-US" b="0" i="0" dirty="0">
                <a:solidFill>
                  <a:schemeClr val="bg1"/>
                </a:solidFill>
                <a:effectLst/>
                <a:latin typeface="Söhne"/>
              </a:rPr>
              <a:t>This bar chart presents the counts of various issues reported by customers of Wells Fargo &amp; Company, classified into three main issues:</a:t>
            </a:r>
          </a:p>
          <a:p>
            <a:pPr algn="l">
              <a:buFont typeface="Arial" panose="020B0604020202020204" pitchFamily="34" charset="0"/>
              <a:buChar char="•"/>
            </a:pPr>
            <a:r>
              <a:rPr lang="en-US" b="1" i="0" dirty="0">
                <a:solidFill>
                  <a:schemeClr val="bg1"/>
                </a:solidFill>
                <a:effectLst/>
                <a:latin typeface="Söhne"/>
              </a:rPr>
              <a:t>Issue 1</a:t>
            </a:r>
            <a:r>
              <a:rPr lang="en-US" b="0" i="0" dirty="0">
                <a:solidFill>
                  <a:schemeClr val="bg1"/>
                </a:solidFill>
                <a:effectLst/>
                <a:latin typeface="Söhne"/>
              </a:rPr>
              <a:t>: The most reported issue is "Loan modification" followed by "Loan servicing". Other issues are present but are indicated as "Null", which could suggest no complaints were filed or data for those issues are not provided.</a:t>
            </a:r>
          </a:p>
          <a:p>
            <a:pPr algn="l">
              <a:buFont typeface="Arial" panose="020B0604020202020204" pitchFamily="34" charset="0"/>
              <a:buChar char="•"/>
            </a:pPr>
            <a:r>
              <a:rPr lang="en-US" b="1" i="0" dirty="0">
                <a:solidFill>
                  <a:schemeClr val="bg1"/>
                </a:solidFill>
                <a:effectLst/>
                <a:latin typeface="Söhne"/>
              </a:rPr>
              <a:t>Issue 2 and Issue 3</a:t>
            </a:r>
            <a:r>
              <a:rPr lang="en-US" b="0" i="0" dirty="0">
                <a:solidFill>
                  <a:schemeClr val="bg1"/>
                </a:solidFill>
                <a:effectLst/>
                <a:latin typeface="Söhne"/>
              </a:rPr>
              <a:t>: Similar to "Issue 1", the only category with a non-null count is "Collection payments" in Issue 2. All other categories are marked as "Null".</a:t>
            </a:r>
          </a:p>
          <a:p>
            <a:pPr algn="l"/>
            <a:r>
              <a:rPr lang="en-US" b="0" i="0" dirty="0">
                <a:solidFill>
                  <a:schemeClr val="bg1"/>
                </a:solidFill>
                <a:effectLst/>
                <a:latin typeface="Söhne"/>
              </a:rPr>
              <a:t>The data clearly shows that loan-related issues, particularly modifications and servicing, along with collection payments, are the primary concerns for Wells Fargo &amp; Company customers based on the provided dataset</a:t>
            </a:r>
          </a:p>
          <a:p>
            <a:endParaRPr lang="en-US" dirty="0"/>
          </a:p>
        </p:txBody>
      </p:sp>
      <p:cxnSp>
        <p:nvCxnSpPr>
          <p:cNvPr id="2" name="Straight Connector 1">
            <a:extLst>
              <a:ext uri="{FF2B5EF4-FFF2-40B4-BE49-F238E27FC236}">
                <a16:creationId xmlns:a16="http://schemas.microsoft.com/office/drawing/2014/main" id="{A34D07BC-D780-82FE-6E84-3220EFA3237E}"/>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E9CC7F54-ABDB-FA3B-D349-677BA33249FF}"/>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60FA9356-D176-C4BE-7899-E48FD9DE3CDD}"/>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0396D609-89F4-CC5C-3B30-EF4286337BE6}"/>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DDB2AF42-AC85-01FD-F62A-FD26D712039C}"/>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072AF0CD-48B6-F5C8-1FAF-37B8D8D67A26}"/>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2F4B750C-1BBA-65F7-C04E-97BCCB008F17}"/>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DC5155A4-58CC-C706-ECFE-D743FCCF6BD2}"/>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DE2D2A9F-B443-94B4-A153-540538185901}"/>
              </a:ext>
            </a:extLst>
          </p:cNvPr>
          <p:cNvSpPr/>
          <p:nvPr/>
        </p:nvSpPr>
        <p:spPr>
          <a:xfrm>
            <a:off x="110715" y="3983387"/>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D68DCCD0-CB91-0543-83EC-C758E13FFA93}"/>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855166A0-4E36-F2EE-A05A-ABF111A2C840}"/>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53893464-4BE6-3775-9849-004CA038A0A5}"/>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AACFA808-FCD1-EF35-EA40-0446EAC901A2}"/>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A458711B-AFE2-3A96-95B0-952E8E3DE142}"/>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374118D7-EC9F-2201-92D7-6F2EEE3EF9E5}"/>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B51EC015-6866-D98B-2CF6-DEA1AD2727B7}"/>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3B66E09B-F751-25B9-2E1A-01FC099AABDC}"/>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43F62BDD-0110-E697-D8A5-67638D9E4C9D}"/>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D8EF312A-59BE-6F98-C765-87049A193AC1}"/>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CC461DF9-D26D-F68F-4F34-65AE99E8A887}"/>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831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8000" b="-10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90435" y="-26376"/>
            <a:ext cx="12489212"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537508" y="2313069"/>
            <a:ext cx="2159774" cy="2456755"/>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54533" y="2313069"/>
            <a:ext cx="2159774" cy="2456755"/>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887258" y="251210"/>
            <a:ext cx="5244075" cy="6324642"/>
          </a:xfrm>
        </p:spPr>
      </p:pic>
      <p:sp>
        <p:nvSpPr>
          <p:cNvPr id="50" name="TextBox 49">
            <a:extLst>
              <a:ext uri="{FF2B5EF4-FFF2-40B4-BE49-F238E27FC236}">
                <a16:creationId xmlns:a16="http://schemas.microsoft.com/office/drawing/2014/main" id="{3F209002-E608-4BB4-4CAB-14A1A743D29F}"/>
              </a:ext>
            </a:extLst>
          </p:cNvPr>
          <p:cNvSpPr txBox="1"/>
          <p:nvPr/>
        </p:nvSpPr>
        <p:spPr>
          <a:xfrm>
            <a:off x="429466" y="594442"/>
            <a:ext cx="3431791" cy="5909310"/>
          </a:xfrm>
          <a:prstGeom prst="rect">
            <a:avLst/>
          </a:prstGeom>
          <a:noFill/>
        </p:spPr>
        <p:txBody>
          <a:bodyPr wrap="square" rtlCol="0">
            <a:spAutoFit/>
          </a:bodyPr>
          <a:lstStyle/>
          <a:p>
            <a:pPr algn="l"/>
            <a:r>
              <a:rPr lang="en-US" b="0" i="0" dirty="0">
                <a:solidFill>
                  <a:schemeClr val="bg1"/>
                </a:solidFill>
                <a:effectLst/>
                <a:latin typeface="Söhne"/>
              </a:rPr>
              <a:t>In this bar chart, customer complaints related to JPMorgan Chase &amp; Co. are summarized:</a:t>
            </a:r>
          </a:p>
          <a:p>
            <a:pPr algn="l">
              <a:buFont typeface="Arial" panose="020B0604020202020204" pitchFamily="34" charset="0"/>
              <a:buChar char="•"/>
            </a:pPr>
            <a:r>
              <a:rPr lang="en-US" b="1" i="0" dirty="0">
                <a:solidFill>
                  <a:schemeClr val="bg1"/>
                </a:solidFill>
                <a:effectLst/>
                <a:latin typeface="Söhne"/>
              </a:rPr>
              <a:t>Issue 1</a:t>
            </a:r>
            <a:r>
              <a:rPr lang="en-US" b="0" i="0" dirty="0">
                <a:solidFill>
                  <a:schemeClr val="bg1"/>
                </a:solidFill>
                <a:effectLst/>
                <a:latin typeface="Söhne"/>
              </a:rPr>
              <a:t>: The most reported issue is "Loan modification," followed closely by "Loan servicing."</a:t>
            </a:r>
          </a:p>
          <a:p>
            <a:pPr algn="l">
              <a:buFont typeface="Arial" panose="020B0604020202020204" pitchFamily="34" charset="0"/>
              <a:buChar char="•"/>
            </a:pPr>
            <a:r>
              <a:rPr lang="en-US" b="1" i="0" dirty="0">
                <a:solidFill>
                  <a:schemeClr val="bg1"/>
                </a:solidFill>
                <a:effectLst/>
                <a:latin typeface="Söhne"/>
              </a:rPr>
              <a:t>Issue 2</a:t>
            </a:r>
            <a:r>
              <a:rPr lang="en-US" b="0" i="0" dirty="0">
                <a:solidFill>
                  <a:schemeClr val="bg1"/>
                </a:solidFill>
                <a:effectLst/>
                <a:latin typeface="Söhne"/>
              </a:rPr>
              <a:t>: The highest count is for "Collection payments."</a:t>
            </a:r>
          </a:p>
          <a:p>
            <a:pPr algn="l">
              <a:buFont typeface="Arial" panose="020B0604020202020204" pitchFamily="34" charset="0"/>
              <a:buChar char="•"/>
            </a:pPr>
            <a:r>
              <a:rPr lang="en-US" b="1" i="0" dirty="0">
                <a:solidFill>
                  <a:schemeClr val="bg1"/>
                </a:solidFill>
                <a:effectLst/>
                <a:latin typeface="Söhne"/>
              </a:rPr>
              <a:t>Issue 3</a:t>
            </a:r>
            <a:r>
              <a:rPr lang="en-US" b="0" i="0" dirty="0">
                <a:solidFill>
                  <a:schemeClr val="bg1"/>
                </a:solidFill>
                <a:effectLst/>
                <a:latin typeface="Söhne"/>
              </a:rPr>
              <a:t>: The most complaints are filed under "Foreclosure," followed by "Escrow account" and "or management."</a:t>
            </a:r>
          </a:p>
          <a:p>
            <a:pPr algn="l"/>
            <a:r>
              <a:rPr lang="en-US" b="0" i="0" dirty="0">
                <a:solidFill>
                  <a:schemeClr val="bg1"/>
                </a:solidFill>
                <a:effectLst/>
                <a:latin typeface="Söhne"/>
              </a:rPr>
              <a:t>All other categories in Issues 1, 2, and 3 are marked as "Null," indicating no complaints or no data for those particular issues. The data illustrates that the main areas of consumer concern for JPMorgan Chase &amp; Co. are related to loans and debt collection</a:t>
            </a:r>
          </a:p>
          <a:p>
            <a:endParaRPr lang="en-US" dirty="0"/>
          </a:p>
        </p:txBody>
      </p:sp>
      <p:cxnSp>
        <p:nvCxnSpPr>
          <p:cNvPr id="2" name="Straight Connector 1">
            <a:extLst>
              <a:ext uri="{FF2B5EF4-FFF2-40B4-BE49-F238E27FC236}">
                <a16:creationId xmlns:a16="http://schemas.microsoft.com/office/drawing/2014/main" id="{F8AF9D08-673D-D6E0-248B-2CD72359AAAE}"/>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445DD357-2BC1-DAC4-8B31-44BF8B1CC23C}"/>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1547250C-9A96-7B35-8135-2AF7CA9517AA}"/>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1D35575D-1DAB-9BE1-B603-0A3C7394430D}"/>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6E9334AE-E484-B2D4-4578-8E1FFF33CCAC}"/>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9AB2F120-7E77-FC67-B837-3FFA64581322}"/>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89A7CE4D-3045-8B6F-984E-876B48288781}"/>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00327CD6-2C91-5798-5189-A04032B9998D}"/>
              </a:ext>
            </a:extLst>
          </p:cNvPr>
          <p:cNvSpPr/>
          <p:nvPr/>
        </p:nvSpPr>
        <p:spPr>
          <a:xfrm>
            <a:off x="129145" y="4350460"/>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C08D643B-7D66-2CE7-43E5-E7AEB2A9E4A7}"/>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EB56A1F3-30D2-1D45-C7F2-EDCF67F9447C}"/>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16CE0488-2A89-4607-5BBA-75EA6233DD0E}"/>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2DFEE17F-B02A-1B49-6719-06C7487DB562}"/>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8FFE64D8-75F8-58A0-03F3-71D3A7916BA6}"/>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DD294FE0-AA27-6530-DF35-F59FB1F0DA56}"/>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830CC7C7-B203-0137-FA54-101E6A68B7BD}"/>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F7CBA6B4-454A-7BB4-D530-B484E15CD1F1}"/>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2DD22EA7-59E8-0AA4-266A-B439D7C33F06}"/>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4BE10927-33BE-9F62-57C2-CC4CFD30C4E7}"/>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4BA397E2-CCF1-3B53-5D6E-5FFDE6983780}"/>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71822FBE-72CF-44A7-E7EA-1C3C605C4C14}"/>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995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90435" y="-26376"/>
            <a:ext cx="12489212"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35007" y="2313069"/>
            <a:ext cx="2153264" cy="2490355"/>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06538" y="2331367"/>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778663" y="251210"/>
            <a:ext cx="5352670" cy="6324642"/>
          </a:xfrm>
        </p:spPr>
      </p:pic>
      <p:sp>
        <p:nvSpPr>
          <p:cNvPr id="50" name="TextBox 49">
            <a:extLst>
              <a:ext uri="{FF2B5EF4-FFF2-40B4-BE49-F238E27FC236}">
                <a16:creationId xmlns:a16="http://schemas.microsoft.com/office/drawing/2014/main" id="{3F209002-E608-4BB4-4CAB-14A1A743D29F}"/>
              </a:ext>
            </a:extLst>
          </p:cNvPr>
          <p:cNvSpPr txBox="1"/>
          <p:nvPr/>
        </p:nvSpPr>
        <p:spPr>
          <a:xfrm>
            <a:off x="418557" y="508597"/>
            <a:ext cx="3345014" cy="5909310"/>
          </a:xfrm>
          <a:prstGeom prst="rect">
            <a:avLst/>
          </a:prstGeom>
          <a:noFill/>
        </p:spPr>
        <p:txBody>
          <a:bodyPr wrap="square" rtlCol="0">
            <a:spAutoFit/>
          </a:bodyPr>
          <a:lstStyle/>
          <a:p>
            <a:pPr algn="l"/>
            <a:br>
              <a:rPr lang="en-US" b="0" i="0" dirty="0">
                <a:solidFill>
                  <a:schemeClr val="bg1"/>
                </a:solidFill>
                <a:effectLst/>
                <a:latin typeface="Söhne"/>
              </a:rPr>
            </a:br>
            <a:r>
              <a:rPr lang="en-US" b="0" i="0" dirty="0">
                <a:solidFill>
                  <a:schemeClr val="bg1"/>
                </a:solidFill>
                <a:effectLst/>
                <a:latin typeface="Söhne"/>
              </a:rPr>
              <a:t>The bar chart shows the average time it takes for complaints to be delivered to the concerned party, based on the submission method:</a:t>
            </a:r>
          </a:p>
          <a:p>
            <a:pPr algn="l">
              <a:buFont typeface="Arial" panose="020B0604020202020204" pitchFamily="34" charset="0"/>
              <a:buChar char="•"/>
            </a:pPr>
            <a:r>
              <a:rPr lang="en-US" b="1" i="0" dirty="0">
                <a:solidFill>
                  <a:schemeClr val="bg1"/>
                </a:solidFill>
                <a:effectLst/>
                <a:latin typeface="Söhne"/>
              </a:rPr>
              <a:t>Web</a:t>
            </a:r>
            <a:r>
              <a:rPr lang="en-US" b="0" i="0" dirty="0">
                <a:solidFill>
                  <a:schemeClr val="bg1"/>
                </a:solidFill>
                <a:effectLst/>
                <a:latin typeface="Söhne"/>
              </a:rPr>
              <a:t>: 4 days</a:t>
            </a:r>
          </a:p>
          <a:p>
            <a:pPr algn="l">
              <a:buFont typeface="Arial" panose="020B0604020202020204" pitchFamily="34" charset="0"/>
              <a:buChar char="•"/>
            </a:pPr>
            <a:r>
              <a:rPr lang="en-US" b="1" i="0" dirty="0">
                <a:solidFill>
                  <a:schemeClr val="bg1"/>
                </a:solidFill>
                <a:effectLst/>
                <a:latin typeface="Söhne"/>
              </a:rPr>
              <a:t>Phone</a:t>
            </a:r>
            <a:r>
              <a:rPr lang="en-US" b="0" i="0" dirty="0">
                <a:solidFill>
                  <a:schemeClr val="bg1"/>
                </a:solidFill>
                <a:effectLst/>
                <a:latin typeface="Söhne"/>
              </a:rPr>
              <a:t>: 5 days</a:t>
            </a:r>
          </a:p>
          <a:p>
            <a:pPr algn="l">
              <a:buFont typeface="Arial" panose="020B0604020202020204" pitchFamily="34" charset="0"/>
              <a:buChar char="•"/>
            </a:pPr>
            <a:r>
              <a:rPr lang="en-US" b="1" i="0" dirty="0">
                <a:solidFill>
                  <a:schemeClr val="bg1"/>
                </a:solidFill>
                <a:effectLst/>
                <a:latin typeface="Söhne"/>
              </a:rPr>
              <a:t>Referral</a:t>
            </a:r>
            <a:r>
              <a:rPr lang="en-US" b="0" i="0" dirty="0">
                <a:solidFill>
                  <a:schemeClr val="bg1"/>
                </a:solidFill>
                <a:effectLst/>
                <a:latin typeface="Söhne"/>
              </a:rPr>
              <a:t>: 6 days</a:t>
            </a:r>
          </a:p>
          <a:p>
            <a:pPr algn="l">
              <a:buFont typeface="Arial" panose="020B0604020202020204" pitchFamily="34" charset="0"/>
              <a:buChar char="•"/>
            </a:pPr>
            <a:r>
              <a:rPr lang="en-US" b="1" i="0" dirty="0">
                <a:solidFill>
                  <a:schemeClr val="bg1"/>
                </a:solidFill>
                <a:effectLst/>
                <a:latin typeface="Söhne"/>
              </a:rPr>
              <a:t>Fax</a:t>
            </a:r>
            <a:r>
              <a:rPr lang="en-US" b="0" i="0" dirty="0">
                <a:solidFill>
                  <a:schemeClr val="bg1"/>
                </a:solidFill>
                <a:effectLst/>
                <a:latin typeface="Söhne"/>
              </a:rPr>
              <a:t>: 7 days</a:t>
            </a:r>
          </a:p>
          <a:p>
            <a:pPr algn="l">
              <a:buFont typeface="Arial" panose="020B0604020202020204" pitchFamily="34" charset="0"/>
              <a:buChar char="•"/>
            </a:pPr>
            <a:r>
              <a:rPr lang="en-US" b="1" i="0" dirty="0">
                <a:solidFill>
                  <a:schemeClr val="bg1"/>
                </a:solidFill>
                <a:effectLst/>
                <a:latin typeface="Söhne"/>
              </a:rPr>
              <a:t>Email</a:t>
            </a:r>
            <a:r>
              <a:rPr lang="en-US" b="0" i="0" dirty="0">
                <a:solidFill>
                  <a:schemeClr val="bg1"/>
                </a:solidFill>
                <a:effectLst/>
                <a:latin typeface="Söhne"/>
              </a:rPr>
              <a:t>: 8 days</a:t>
            </a:r>
          </a:p>
          <a:p>
            <a:pPr algn="l">
              <a:buFont typeface="Arial" panose="020B0604020202020204" pitchFamily="34" charset="0"/>
              <a:buChar char="•"/>
            </a:pPr>
            <a:r>
              <a:rPr lang="en-US" b="1" i="0" dirty="0">
                <a:solidFill>
                  <a:schemeClr val="bg1"/>
                </a:solidFill>
                <a:effectLst/>
                <a:latin typeface="Söhne"/>
              </a:rPr>
              <a:t>Postal mail</a:t>
            </a:r>
            <a:r>
              <a:rPr lang="en-US" b="0" i="0" dirty="0">
                <a:solidFill>
                  <a:schemeClr val="bg1"/>
                </a:solidFill>
                <a:effectLst/>
                <a:latin typeface="Söhne"/>
              </a:rPr>
              <a:t>: 10 days</a:t>
            </a:r>
          </a:p>
          <a:p>
            <a:pPr algn="l"/>
            <a:r>
              <a:rPr lang="en-US" b="0" i="0" dirty="0">
                <a:solidFill>
                  <a:schemeClr val="bg1"/>
                </a:solidFill>
                <a:effectLst/>
                <a:latin typeface="Söhne"/>
              </a:rPr>
              <a:t>Complaints submitted via the web are delivered the fastest, while those sent by postal mail take the longest. This information is likely useful for managing expectations regarding the time it takes for a complaint to be processed based on the submission method</a:t>
            </a:r>
          </a:p>
          <a:p>
            <a:endParaRPr lang="en-US" dirty="0"/>
          </a:p>
        </p:txBody>
      </p:sp>
      <p:cxnSp>
        <p:nvCxnSpPr>
          <p:cNvPr id="2" name="Straight Connector 1">
            <a:extLst>
              <a:ext uri="{FF2B5EF4-FFF2-40B4-BE49-F238E27FC236}">
                <a16:creationId xmlns:a16="http://schemas.microsoft.com/office/drawing/2014/main" id="{CD61A0AE-7D71-0D33-CAD0-32AD8EA8B006}"/>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1E209FB3-0A86-9F73-8019-320449251E2C}"/>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E4B67C78-A23D-C16B-BCFB-E08A28965995}"/>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6D5DBA5B-1396-1011-82D3-5AD800BCAF47}"/>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19A5E471-50F3-BD9E-1EF5-EAA55010EF8F}"/>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30E6C6C0-81A9-16E3-0E30-F4EA1B217113}"/>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D3BAED0A-EF1D-FAB1-8531-8FAF3A000351}"/>
              </a:ext>
            </a:extLst>
          </p:cNvPr>
          <p:cNvSpPr/>
          <p:nvPr/>
        </p:nvSpPr>
        <p:spPr>
          <a:xfrm>
            <a:off x="129145" y="4727880"/>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0AA106E7-7E85-1A84-2BF9-FBC3DCE390CC}"/>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D2D83240-BB5B-DCAE-6498-96416D9D1544}"/>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53195735-3D46-290B-2DF9-47288A04E5ED}"/>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D343B991-AE76-19BE-C1F8-8855570DF42F}"/>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ECAEEE6C-DE15-17E0-A2CE-5C6D77A5DE16}"/>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9FA87E03-C5F0-A134-3EC9-F01174DAE3CF}"/>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60A5E8BA-7C9D-8E49-A6ED-6847B2CD37EB}"/>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151255F1-101E-187B-0B0B-08D6B98B6EF4}"/>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20A6D74D-8D11-6E8E-C2A2-90F303A92890}"/>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C158B085-6C53-4E83-671E-D5964C99631B}"/>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0D9D2D66-1068-5B64-2D17-6D23CA5FD9A2}"/>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0D304E54-E3AF-9539-2FD2-9BB4C7F52185}"/>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12F00C13-9F46-2A80-EC19-01A4C845F82D}"/>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9687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284259" y="-26376"/>
            <a:ext cx="12760518"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17547" y="2313069"/>
            <a:ext cx="2080006" cy="2456755"/>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34436" y="2313069"/>
            <a:ext cx="2080008"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778664" y="251210"/>
            <a:ext cx="5352669" cy="6324642"/>
          </a:xfrm>
        </p:spPr>
      </p:pic>
      <p:sp>
        <p:nvSpPr>
          <p:cNvPr id="50" name="TextBox 49">
            <a:extLst>
              <a:ext uri="{FF2B5EF4-FFF2-40B4-BE49-F238E27FC236}">
                <a16:creationId xmlns:a16="http://schemas.microsoft.com/office/drawing/2014/main" id="{3F209002-E608-4BB4-4CAB-14A1A743D29F}"/>
              </a:ext>
            </a:extLst>
          </p:cNvPr>
          <p:cNvSpPr txBox="1"/>
          <p:nvPr/>
        </p:nvSpPr>
        <p:spPr>
          <a:xfrm>
            <a:off x="439900" y="292573"/>
            <a:ext cx="3338764" cy="5909310"/>
          </a:xfrm>
          <a:prstGeom prst="rect">
            <a:avLst/>
          </a:prstGeom>
          <a:noFill/>
        </p:spPr>
        <p:txBody>
          <a:bodyPr wrap="square" rtlCol="0">
            <a:spAutoFit/>
          </a:bodyPr>
          <a:lstStyle/>
          <a:p>
            <a:pPr algn="l"/>
            <a:r>
              <a:rPr lang="en-US" b="0" i="0" dirty="0">
                <a:solidFill>
                  <a:schemeClr val="bg1"/>
                </a:solidFill>
                <a:effectLst/>
                <a:latin typeface="Söhne"/>
              </a:rPr>
              <a:t>This bar chart displays the count of complaints submitted through different channels:</a:t>
            </a:r>
          </a:p>
          <a:p>
            <a:pPr algn="l">
              <a:buFont typeface="Arial" panose="020B0604020202020204" pitchFamily="34" charset="0"/>
              <a:buChar char="•"/>
            </a:pPr>
            <a:r>
              <a:rPr lang="en-US" b="0" i="0" dirty="0">
                <a:solidFill>
                  <a:schemeClr val="bg1"/>
                </a:solidFill>
                <a:effectLst/>
                <a:latin typeface="Söhne"/>
              </a:rPr>
              <a:t>The web is by far the most common submission method with 361,338 complaints.</a:t>
            </a:r>
          </a:p>
          <a:p>
            <a:pPr algn="l">
              <a:buFont typeface="Arial" panose="020B0604020202020204" pitchFamily="34" charset="0"/>
              <a:buChar char="•"/>
            </a:pPr>
            <a:r>
              <a:rPr lang="en-US" b="0" i="0" dirty="0">
                <a:solidFill>
                  <a:schemeClr val="bg1"/>
                </a:solidFill>
                <a:effectLst/>
                <a:latin typeface="Söhne"/>
              </a:rPr>
              <a:t>Referral follows with 109,379 complaints.</a:t>
            </a:r>
          </a:p>
          <a:p>
            <a:pPr algn="l">
              <a:buFont typeface="Arial" panose="020B0604020202020204" pitchFamily="34" charset="0"/>
              <a:buChar char="•"/>
            </a:pPr>
            <a:r>
              <a:rPr lang="en-US" b="0" i="0" dirty="0">
                <a:solidFill>
                  <a:schemeClr val="bg1"/>
                </a:solidFill>
                <a:effectLst/>
                <a:latin typeface="Söhne"/>
              </a:rPr>
              <a:t>The phone and postal mail are also used, with 40,026 and 36,752 complaints, respectively.</a:t>
            </a:r>
          </a:p>
          <a:p>
            <a:pPr algn="l">
              <a:buFont typeface="Arial" panose="020B0604020202020204" pitchFamily="34" charset="0"/>
              <a:buChar char="•"/>
            </a:pPr>
            <a:r>
              <a:rPr lang="en-US" b="0" i="0" dirty="0">
                <a:solidFill>
                  <a:schemeClr val="bg1"/>
                </a:solidFill>
                <a:effectLst/>
                <a:latin typeface="Söhne"/>
              </a:rPr>
              <a:t>Fax and email are the least used methods for submitting complaints, with 8,118 and 344 complaints, respectively.</a:t>
            </a:r>
          </a:p>
          <a:p>
            <a:pPr algn="l"/>
            <a:r>
              <a:rPr lang="en-US" b="0" i="0" dirty="0">
                <a:solidFill>
                  <a:schemeClr val="bg1"/>
                </a:solidFill>
                <a:effectLst/>
                <a:latin typeface="Söhne"/>
              </a:rPr>
              <a:t>The data shows a clear preference for the web as the primary channel for submitting complaints, likely due to its convenience and accessibility</a:t>
            </a:r>
          </a:p>
          <a:p>
            <a:endParaRPr lang="en-US" dirty="0"/>
          </a:p>
        </p:txBody>
      </p:sp>
      <p:cxnSp>
        <p:nvCxnSpPr>
          <p:cNvPr id="2" name="Straight Connector 1">
            <a:extLst>
              <a:ext uri="{FF2B5EF4-FFF2-40B4-BE49-F238E27FC236}">
                <a16:creationId xmlns:a16="http://schemas.microsoft.com/office/drawing/2014/main" id="{B2811FF0-C38C-73A7-E501-DACF331E10FD}"/>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58796EE7-EB58-D70A-2DBE-65913D2E8DBB}"/>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38029032-8901-5225-C777-AB6C352D662A}"/>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BA13BA54-99BA-B7BA-328B-8FDA8B9C4633}"/>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C4011EFA-9970-2C86-8C18-46DC73E48ACD}"/>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BD22070C-597E-1EB6-FE53-FE4F065C1120}"/>
              </a:ext>
            </a:extLst>
          </p:cNvPr>
          <p:cNvSpPr/>
          <p:nvPr/>
        </p:nvSpPr>
        <p:spPr>
          <a:xfrm>
            <a:off x="129145" y="5095761"/>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17C1F07F-CCE3-E753-BB61-534110F086B5}"/>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AE786F63-E9D6-59AD-9E6F-3F51D9C2B0A4}"/>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D8C41EF4-8577-039B-FEA4-AA28546B1C61}"/>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7EB209D9-BA88-3D8F-0C74-CA1B16AA4F81}"/>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DACDE3DE-EAEB-74EE-4C70-38687DB9F085}"/>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AE381602-52E6-0CFF-911D-A396D7BBE624}"/>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F4977C2B-46F5-B309-B813-CE21F6FE9FA0}"/>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0B0EF563-411C-B869-D6FC-A386C79F095B}"/>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4AE19538-F047-BE27-3529-EF77477AE8B3}"/>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71D7BE78-20BD-A271-2B6D-9A9E5F6BD80C}"/>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58AC6257-EBCC-F75C-7E70-6E8EDCA3B7D3}"/>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AF773133-9248-672E-CBC0-BA67FBBB9015}"/>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D83A1623-0BFB-D996-3A20-903AF87A46DB}"/>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2432B043-48C6-6F3B-B6B7-A3DB584E846F}"/>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8163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90435" y="-26376"/>
            <a:ext cx="12489212"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27597" y="2313069"/>
            <a:ext cx="2110152"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24388" y="2313069"/>
            <a:ext cx="211015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778664" y="251209"/>
            <a:ext cx="5352670" cy="6389249"/>
          </a:xfrm>
        </p:spPr>
      </p:pic>
      <p:sp>
        <p:nvSpPr>
          <p:cNvPr id="50" name="TextBox 49">
            <a:extLst>
              <a:ext uri="{FF2B5EF4-FFF2-40B4-BE49-F238E27FC236}">
                <a16:creationId xmlns:a16="http://schemas.microsoft.com/office/drawing/2014/main" id="{3F209002-E608-4BB4-4CAB-14A1A743D29F}"/>
              </a:ext>
            </a:extLst>
          </p:cNvPr>
          <p:cNvSpPr txBox="1"/>
          <p:nvPr/>
        </p:nvSpPr>
        <p:spPr>
          <a:xfrm>
            <a:off x="446881" y="608037"/>
            <a:ext cx="3331783" cy="6032421"/>
          </a:xfrm>
          <a:prstGeom prst="rect">
            <a:avLst/>
          </a:prstGeom>
          <a:noFill/>
        </p:spPr>
        <p:txBody>
          <a:bodyPr wrap="square" rtlCol="0">
            <a:spAutoFit/>
          </a:bodyPr>
          <a:lstStyle/>
          <a:p>
            <a:pPr algn="l"/>
            <a:r>
              <a:rPr lang="en-US" sz="1600" b="0" i="0" dirty="0">
                <a:solidFill>
                  <a:schemeClr val="bg1"/>
                </a:solidFill>
                <a:effectLst/>
                <a:latin typeface="Söhne"/>
              </a:rPr>
              <a:t>The bar chart illustrates the number of complaints each company responded to in a timely manner, and those they did not:</a:t>
            </a:r>
          </a:p>
          <a:p>
            <a:pPr algn="l">
              <a:buFont typeface="Arial" panose="020B0604020202020204" pitchFamily="34" charset="0"/>
              <a:buChar char="•"/>
            </a:pPr>
            <a:r>
              <a:rPr lang="en-US" sz="1600" b="1" i="0" dirty="0">
                <a:solidFill>
                  <a:schemeClr val="bg1"/>
                </a:solidFill>
                <a:effectLst/>
                <a:latin typeface="Söhne"/>
              </a:rPr>
              <a:t>Bank of America</a:t>
            </a:r>
            <a:r>
              <a:rPr lang="en-US" sz="1600" b="0" i="0" dirty="0">
                <a:solidFill>
                  <a:schemeClr val="bg1"/>
                </a:solidFill>
                <a:effectLst/>
                <a:latin typeface="Söhne"/>
              </a:rPr>
              <a:t> shows the largest number of timely responses (54,446), with a smaller number not responded to on time (1,552).</a:t>
            </a:r>
          </a:p>
          <a:p>
            <a:pPr algn="l">
              <a:buFont typeface="Arial" panose="020B0604020202020204" pitchFamily="34" charset="0"/>
              <a:buChar char="•"/>
            </a:pPr>
            <a:r>
              <a:rPr lang="en-US" sz="1600" b="1" i="0" dirty="0">
                <a:solidFill>
                  <a:schemeClr val="bg1"/>
                </a:solidFill>
                <a:effectLst/>
                <a:latin typeface="Söhne"/>
              </a:rPr>
              <a:t>Wells Fargo &amp; Company</a:t>
            </a:r>
            <a:r>
              <a:rPr lang="en-US" sz="1600" b="0" i="0" dirty="0">
                <a:solidFill>
                  <a:schemeClr val="bg1"/>
                </a:solidFill>
                <a:effectLst/>
                <a:latin typeface="Söhne"/>
              </a:rPr>
              <a:t> also had a significant number of timely responses (41,651) compared to those not timely (373).</a:t>
            </a:r>
          </a:p>
          <a:p>
            <a:pPr algn="l">
              <a:buFont typeface="Arial" panose="020B0604020202020204" pitchFamily="34" charset="0"/>
              <a:buChar char="•"/>
            </a:pPr>
            <a:r>
              <a:rPr lang="en-US" sz="1600" b="1" i="0" dirty="0">
                <a:solidFill>
                  <a:schemeClr val="bg1"/>
                </a:solidFill>
                <a:effectLst/>
                <a:latin typeface="Söhne"/>
              </a:rPr>
              <a:t>JPMorgan Chase &amp; Co.</a:t>
            </a:r>
            <a:r>
              <a:rPr lang="en-US" sz="1600" b="0" i="0" dirty="0">
                <a:solidFill>
                  <a:schemeClr val="bg1"/>
                </a:solidFill>
                <a:effectLst/>
                <a:latin typeface="Söhne"/>
              </a:rPr>
              <a:t> and </a:t>
            </a:r>
            <a:r>
              <a:rPr lang="en-US" sz="1600" b="1" i="0" dirty="0">
                <a:solidFill>
                  <a:schemeClr val="bg1"/>
                </a:solidFill>
                <a:effectLst/>
                <a:latin typeface="Söhne"/>
              </a:rPr>
              <a:t>Equifax</a:t>
            </a:r>
            <a:r>
              <a:rPr lang="en-US" sz="1600" b="0" i="0" dirty="0">
                <a:solidFill>
                  <a:schemeClr val="bg1"/>
                </a:solidFill>
                <a:effectLst/>
                <a:latin typeface="Söhne"/>
              </a:rPr>
              <a:t> both show a higher number of timely responses than untimely ones.</a:t>
            </a:r>
          </a:p>
          <a:p>
            <a:pPr algn="l">
              <a:buFont typeface="Arial" panose="020B0604020202020204" pitchFamily="34" charset="0"/>
              <a:buChar char="•"/>
            </a:pPr>
            <a:r>
              <a:rPr lang="en-US" sz="1600" b="0" i="0" dirty="0">
                <a:solidFill>
                  <a:schemeClr val="bg1"/>
                </a:solidFill>
                <a:effectLst/>
                <a:latin typeface="Söhne"/>
              </a:rPr>
              <a:t>Other companies like </a:t>
            </a:r>
            <a:r>
              <a:rPr lang="en-US" sz="1600" b="1" i="0" dirty="0">
                <a:solidFill>
                  <a:schemeClr val="bg1"/>
                </a:solidFill>
                <a:effectLst/>
                <a:latin typeface="Söhne"/>
              </a:rPr>
              <a:t>Nationstar Mortgage</a:t>
            </a:r>
            <a:r>
              <a:rPr lang="en-US" sz="1600" b="0" i="0" dirty="0">
                <a:solidFill>
                  <a:schemeClr val="bg1"/>
                </a:solidFill>
                <a:effectLst/>
                <a:latin typeface="Söhne"/>
              </a:rPr>
              <a:t> and </a:t>
            </a:r>
            <a:r>
              <a:rPr lang="en-US" sz="1600" b="1" i="0" dirty="0">
                <a:solidFill>
                  <a:schemeClr val="bg1"/>
                </a:solidFill>
                <a:effectLst/>
                <a:latin typeface="Söhne"/>
              </a:rPr>
              <a:t>U.S. Bancorp</a:t>
            </a:r>
            <a:r>
              <a:rPr lang="en-US" sz="1600" b="0" i="0" dirty="0">
                <a:solidFill>
                  <a:schemeClr val="bg1"/>
                </a:solidFill>
                <a:effectLst/>
                <a:latin typeface="Söhne"/>
              </a:rPr>
              <a:t> show a balance between timely and untimely responses.</a:t>
            </a:r>
          </a:p>
          <a:p>
            <a:pPr algn="l"/>
            <a:r>
              <a:rPr lang="en-US" sz="1600" b="0" i="0" dirty="0">
                <a:solidFill>
                  <a:schemeClr val="bg1"/>
                </a:solidFill>
                <a:effectLst/>
                <a:latin typeface="Söhne"/>
              </a:rPr>
              <a:t>In general, the chart suggests that most companies do provide a timely response to the majority of complaints received</a:t>
            </a:r>
          </a:p>
          <a:p>
            <a:endParaRPr lang="en-US" dirty="0"/>
          </a:p>
        </p:txBody>
      </p:sp>
      <p:cxnSp>
        <p:nvCxnSpPr>
          <p:cNvPr id="2" name="Straight Connector 1">
            <a:extLst>
              <a:ext uri="{FF2B5EF4-FFF2-40B4-BE49-F238E27FC236}">
                <a16:creationId xmlns:a16="http://schemas.microsoft.com/office/drawing/2014/main" id="{348B384A-9ADA-6B20-384F-51104FDCC4CD}"/>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7A562EC7-8B8F-155B-6A49-1076DD81C1C1}"/>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D98821D4-2CDE-835C-0162-309646F19A5B}"/>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DCAB0907-D189-C7CE-F521-6F108C0432AB}"/>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C162ABED-0FED-FF82-E627-E1F948905B31}"/>
              </a:ext>
            </a:extLst>
          </p:cNvPr>
          <p:cNvSpPr/>
          <p:nvPr/>
        </p:nvSpPr>
        <p:spPr>
          <a:xfrm>
            <a:off x="129145" y="5468796"/>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FA639CD7-FA90-B33D-171E-B8F2C0D15837}"/>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C6B024BB-E5DE-9FE8-3766-B56B351E4B34}"/>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5CA41BC0-B0F7-9EA9-4A29-405246B1D785}"/>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28BEF797-0514-1C7A-4AEF-8A6DF6D9051C}"/>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4373219C-6692-9F25-90E9-F0F0CD734CA3}"/>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DEDCF130-2AD5-4B72-0C60-4700EE54197F}"/>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AD097871-A5A3-6744-9661-27444650CC4B}"/>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C9A4B13C-04E4-C4F2-E648-2ACF28259D5A}"/>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3F57B97E-4EBE-6CCF-DDFF-0F5729A8056E}"/>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404F8E32-22BC-C32E-30ED-B5D35C530813}"/>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B69816DB-7C0D-66E0-2A49-35DC5AEA1D8C}"/>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60F5B61B-5276-F9CB-4620-4BCC6E187962}"/>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8FB06B01-A13D-D5BB-782A-3016821D04D4}"/>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B9352444-FEA4-DFDB-9D74-A39F7F374E0D}"/>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CD6BFD78-0377-EFEC-72BB-EADF994BD0D4}"/>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3685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7CBB44-B159-BA1B-34CF-0893415FF3F9}"/>
              </a:ext>
            </a:extLst>
          </p:cNvPr>
          <p:cNvSpPr txBox="1"/>
          <p:nvPr/>
        </p:nvSpPr>
        <p:spPr>
          <a:xfrm>
            <a:off x="167148" y="1474839"/>
            <a:ext cx="11867536" cy="5201424"/>
          </a:xfrm>
          <a:prstGeom prst="rect">
            <a:avLst/>
          </a:prstGeom>
          <a:noFill/>
        </p:spPr>
        <p:txBody>
          <a:bodyPr wrap="square" rtlCol="0">
            <a:spAutoFit/>
          </a:bodyPr>
          <a:lstStyle/>
          <a:p>
            <a:pPr algn="ctr"/>
            <a:r>
              <a:rPr lang="en-US" sz="5400" b="1" i="0" dirty="0">
                <a:solidFill>
                  <a:srgbClr val="0D0D0D"/>
                </a:solidFill>
                <a:effectLst/>
                <a:latin typeface="Söhne"/>
              </a:rPr>
              <a:t>Objective</a:t>
            </a:r>
          </a:p>
          <a:p>
            <a:pPr algn="ctr"/>
            <a:endParaRPr lang="en-US" sz="5400" b="1" i="0" dirty="0">
              <a:solidFill>
                <a:srgbClr val="0D0D0D"/>
              </a:solidFill>
              <a:effectLst/>
              <a:latin typeface="Söhne"/>
            </a:endParaRPr>
          </a:p>
          <a:p>
            <a:r>
              <a:rPr lang="en-US" sz="3200" b="0" i="0" dirty="0">
                <a:solidFill>
                  <a:srgbClr val="0D0D0D"/>
                </a:solidFill>
                <a:effectLst/>
                <a:latin typeface="Söhne"/>
              </a:rPr>
              <a:t>The primary objective of the project is to understand the nature and frequency of the consumer complaints, identify patterns or trends in the data, and evaluate the responsiveness of companies to these complaints. It involves data cleaning to remove duplicates and handling missing values, data wrangling to categorize issues, and analysis such as calculating the time taken for complaints to be delivered to companies</a:t>
            </a:r>
            <a:endParaRPr lang="en-US" sz="3200" dirty="0"/>
          </a:p>
        </p:txBody>
      </p:sp>
    </p:spTree>
    <p:extLst>
      <p:ext uri="{BB962C8B-B14F-4D97-AF65-F5344CB8AC3E}">
        <p14:creationId xmlns:p14="http://schemas.microsoft.com/office/powerpoint/2010/main" val="773110700"/>
      </p:ext>
    </p:extLst>
  </p:cSld>
  <p:clrMapOvr>
    <a:masterClrMapping/>
  </p:clrMapOvr>
  <mc:AlternateContent xmlns:mc="http://schemas.openxmlformats.org/markup-compatibility/2006">
    <mc:Choice xmlns:p14="http://schemas.microsoft.com/office/powerpoint/2010/main" Requires="p14">
      <p:transition spd="slow" p14:dur="1250">
        <p:circle/>
      </p:transition>
    </mc:Choice>
    <mc:Fallback>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8000" b="-10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0" y="-26376"/>
            <a:ext cx="12398777"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50611"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14340"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858384" y="251210"/>
            <a:ext cx="5272950" cy="6324642"/>
          </a:xfrm>
        </p:spPr>
      </p:pic>
      <p:sp>
        <p:nvSpPr>
          <p:cNvPr id="50" name="TextBox 49">
            <a:extLst>
              <a:ext uri="{FF2B5EF4-FFF2-40B4-BE49-F238E27FC236}">
                <a16:creationId xmlns:a16="http://schemas.microsoft.com/office/drawing/2014/main" id="{3F209002-E608-4BB4-4CAB-14A1A743D29F}"/>
              </a:ext>
            </a:extLst>
          </p:cNvPr>
          <p:cNvSpPr txBox="1"/>
          <p:nvPr/>
        </p:nvSpPr>
        <p:spPr>
          <a:xfrm>
            <a:off x="491258" y="304079"/>
            <a:ext cx="3367126" cy="6463308"/>
          </a:xfrm>
          <a:prstGeom prst="rect">
            <a:avLst/>
          </a:prstGeom>
          <a:noFill/>
        </p:spPr>
        <p:txBody>
          <a:bodyPr wrap="square" rtlCol="0">
            <a:spAutoFit/>
          </a:bodyPr>
          <a:lstStyle/>
          <a:p>
            <a:pPr algn="l"/>
            <a:br>
              <a:rPr lang="en-US" b="0" i="0" dirty="0">
                <a:solidFill>
                  <a:schemeClr val="bg1"/>
                </a:solidFill>
                <a:effectLst/>
                <a:latin typeface="Söhne"/>
              </a:rPr>
            </a:br>
            <a:r>
              <a:rPr lang="en-US" b="0" i="0" dirty="0">
                <a:solidFill>
                  <a:schemeClr val="bg1"/>
                </a:solidFill>
                <a:effectLst/>
                <a:latin typeface="Söhne"/>
              </a:rPr>
              <a:t>This bar chart shows how various companies responded to consumer complaints:</a:t>
            </a:r>
          </a:p>
          <a:p>
            <a:pPr algn="l">
              <a:buFont typeface="Arial" panose="020B0604020202020204" pitchFamily="34" charset="0"/>
              <a:buChar char="•"/>
            </a:pPr>
            <a:r>
              <a:rPr lang="en-US" b="1" i="0" dirty="0">
                <a:solidFill>
                  <a:schemeClr val="bg1"/>
                </a:solidFill>
                <a:effectLst/>
                <a:latin typeface="Söhne"/>
              </a:rPr>
              <a:t>Bank of America</a:t>
            </a:r>
            <a:r>
              <a:rPr lang="en-US" b="0" i="0" dirty="0">
                <a:solidFill>
                  <a:schemeClr val="bg1"/>
                </a:solidFill>
                <a:effectLst/>
                <a:latin typeface="Söhne"/>
              </a:rPr>
              <a:t> had a high number of complaints closed with explanation (37,212). A smaller number were closed without relief or were still in progress.</a:t>
            </a:r>
          </a:p>
          <a:p>
            <a:pPr algn="l">
              <a:buFont typeface="Arial" panose="020B0604020202020204" pitchFamily="34" charset="0"/>
              <a:buChar char="•"/>
            </a:pPr>
            <a:r>
              <a:rPr lang="en-US" b="1" i="0" dirty="0">
                <a:solidFill>
                  <a:schemeClr val="bg1"/>
                </a:solidFill>
                <a:effectLst/>
                <a:latin typeface="Söhne"/>
              </a:rPr>
              <a:t>Wells Fargo &amp; Company</a:t>
            </a:r>
            <a:r>
              <a:rPr lang="en-US" b="0" i="0" dirty="0">
                <a:solidFill>
                  <a:schemeClr val="bg1"/>
                </a:solidFill>
                <a:effectLst/>
                <a:latin typeface="Söhne"/>
              </a:rPr>
              <a:t> also closed a large number with explanation (32,809), with fewer complaints receiving monetary relief or being left unresolved.</a:t>
            </a:r>
          </a:p>
          <a:p>
            <a:pPr algn="l">
              <a:buFont typeface="Arial" panose="020B0604020202020204" pitchFamily="34" charset="0"/>
              <a:buChar char="•"/>
            </a:pPr>
            <a:r>
              <a:rPr lang="en-US" b="1" i="0" dirty="0">
                <a:solidFill>
                  <a:schemeClr val="bg1"/>
                </a:solidFill>
                <a:effectLst/>
                <a:latin typeface="Söhne"/>
              </a:rPr>
              <a:t>JPMorgan Chase &amp; Co.</a:t>
            </a:r>
            <a:r>
              <a:rPr lang="en-US" b="0" i="0" dirty="0">
                <a:solidFill>
                  <a:schemeClr val="bg1"/>
                </a:solidFill>
                <a:effectLst/>
                <a:latin typeface="Söhne"/>
              </a:rPr>
              <a:t> shows a similar trend, with many complaints closed with explanation (25,722).</a:t>
            </a:r>
          </a:p>
          <a:p>
            <a:pPr algn="l">
              <a:buFont typeface="Arial" panose="020B0604020202020204" pitchFamily="34" charset="0"/>
              <a:buChar char="•"/>
            </a:pPr>
            <a:r>
              <a:rPr lang="en-US" b="1" i="0" dirty="0">
                <a:solidFill>
                  <a:schemeClr val="bg1"/>
                </a:solidFill>
                <a:effectLst/>
                <a:latin typeface="Söhne"/>
              </a:rPr>
              <a:t>Equifax</a:t>
            </a:r>
            <a:r>
              <a:rPr lang="en-US" b="0" i="0" dirty="0">
                <a:solidFill>
                  <a:schemeClr val="bg1"/>
                </a:solidFill>
                <a:effectLst/>
                <a:latin typeface="Söhne"/>
              </a:rPr>
              <a:t> and </a:t>
            </a:r>
            <a:r>
              <a:rPr lang="en-US" b="1" i="0" dirty="0">
                <a:solidFill>
                  <a:schemeClr val="bg1"/>
                </a:solidFill>
                <a:effectLst/>
                <a:latin typeface="Söhne"/>
              </a:rPr>
              <a:t>Experian</a:t>
            </a:r>
            <a:r>
              <a:rPr lang="en-US" b="0" i="0" dirty="0">
                <a:solidFill>
                  <a:schemeClr val="bg1"/>
                </a:solidFill>
                <a:effectLst/>
                <a:latin typeface="Söhne"/>
              </a:rPr>
              <a:t>, two credit bureaus, show many complaints closed with explanation (23,877 and 16,899, respectively).</a:t>
            </a:r>
          </a:p>
          <a:p>
            <a:endParaRPr lang="en-US" dirty="0"/>
          </a:p>
        </p:txBody>
      </p:sp>
      <p:cxnSp>
        <p:nvCxnSpPr>
          <p:cNvPr id="2" name="Straight Connector 1">
            <a:extLst>
              <a:ext uri="{FF2B5EF4-FFF2-40B4-BE49-F238E27FC236}">
                <a16:creationId xmlns:a16="http://schemas.microsoft.com/office/drawing/2014/main" id="{62673050-B720-379D-3542-5C152BD3D93A}"/>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5C5A1506-3694-BDBE-C013-B616A0B44F5E}"/>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8E1BC4E7-B46C-EEDE-A4AA-07197B275AF0}"/>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187578C5-E536-372E-4453-CE56B5446A3B}"/>
              </a:ext>
            </a:extLst>
          </p:cNvPr>
          <p:cNvSpPr/>
          <p:nvPr/>
        </p:nvSpPr>
        <p:spPr>
          <a:xfrm>
            <a:off x="122126" y="5842985"/>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B9D20B6F-280F-64B2-0441-C04C566EBCA3}"/>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F10FE9C4-9B09-28BF-88E4-B670EBBC577E}"/>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4DF771CA-E598-B55C-7756-7BD06166AA2E}"/>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8AB0CBE0-4470-4563-13D6-AC1AC336A6C7}"/>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8CFA7B3E-8B86-F4C6-EAE3-129BA87DB2F9}"/>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D52F4844-105B-5521-7C27-85E7CC14B15D}"/>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8CD6D120-BADE-5AAB-3876-A0DD4429B203}"/>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DF604E4A-0CA1-B402-88D3-98B8474E7C43}"/>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B4D8F1C2-03DA-5959-8FEC-1DC68FCDC1DC}"/>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E8D3E2D4-E6D2-1858-9BC9-4B3807A2C05A}"/>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6901A9FC-ACF3-6C78-63D0-21528107266F}"/>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5F9C763B-0D05-4431-5F40-55051A2CD0CB}"/>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216A8483-971A-0901-F6AB-CCF8C42669F3}"/>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DEDC3484-5DD0-E4F4-5EB4-A97D52052914}"/>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EC361C69-F814-09EF-4202-DDBBDBB83BDF}"/>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39F04976-477F-1CAF-F6B3-271CDAFC2478}"/>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6476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70338" y="-26376"/>
            <a:ext cx="12469115"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67787" y="2313069"/>
            <a:ext cx="2069962" cy="2456755"/>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64580" y="2313069"/>
            <a:ext cx="2069961"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733342" y="251209"/>
            <a:ext cx="5397992" cy="6430157"/>
          </a:xfrm>
        </p:spPr>
      </p:pic>
      <p:sp>
        <p:nvSpPr>
          <p:cNvPr id="50" name="TextBox 49">
            <a:extLst>
              <a:ext uri="{FF2B5EF4-FFF2-40B4-BE49-F238E27FC236}">
                <a16:creationId xmlns:a16="http://schemas.microsoft.com/office/drawing/2014/main" id="{3F209002-E608-4BB4-4CAB-14A1A743D29F}"/>
              </a:ext>
            </a:extLst>
          </p:cNvPr>
          <p:cNvSpPr txBox="1"/>
          <p:nvPr/>
        </p:nvSpPr>
        <p:spPr>
          <a:xfrm>
            <a:off x="398921" y="156503"/>
            <a:ext cx="3334420" cy="6524863"/>
          </a:xfrm>
          <a:prstGeom prst="rect">
            <a:avLst/>
          </a:prstGeom>
          <a:noFill/>
        </p:spPr>
        <p:txBody>
          <a:bodyPr wrap="square" rtlCol="0">
            <a:spAutoFit/>
          </a:bodyPr>
          <a:lstStyle/>
          <a:p>
            <a:pPr algn="l"/>
            <a:r>
              <a:rPr lang="en-US" sz="1600" b="0" i="0" dirty="0">
                <a:solidFill>
                  <a:schemeClr val="bg1"/>
                </a:solidFill>
                <a:effectLst/>
                <a:latin typeface="Söhne"/>
              </a:rPr>
              <a:t>The bar chart illustrates the number of consumer complaints that were disputed after the company's response:</a:t>
            </a:r>
          </a:p>
          <a:p>
            <a:pPr algn="l">
              <a:buFont typeface="Arial" panose="020B0604020202020204" pitchFamily="34" charset="0"/>
              <a:buChar char="•"/>
            </a:pPr>
            <a:r>
              <a:rPr lang="en-US" sz="1600" b="1" i="0" dirty="0">
                <a:solidFill>
                  <a:schemeClr val="bg1"/>
                </a:solidFill>
                <a:effectLst/>
                <a:latin typeface="Söhne"/>
              </a:rPr>
              <a:t>Bank of America</a:t>
            </a:r>
            <a:r>
              <a:rPr lang="en-US" sz="1600" b="0" i="0" dirty="0">
                <a:solidFill>
                  <a:schemeClr val="bg1"/>
                </a:solidFill>
                <a:effectLst/>
                <a:latin typeface="Söhne"/>
              </a:rPr>
              <a:t>: A large number of complaints were not disputed (43,518), while a smaller number were disputed (12,480).</a:t>
            </a:r>
          </a:p>
          <a:p>
            <a:pPr algn="l">
              <a:buFont typeface="Arial" panose="020B0604020202020204" pitchFamily="34" charset="0"/>
              <a:buChar char="•"/>
            </a:pPr>
            <a:r>
              <a:rPr lang="en-US" sz="1600" b="1" i="0" dirty="0">
                <a:solidFill>
                  <a:schemeClr val="bg1"/>
                </a:solidFill>
                <a:effectLst/>
                <a:latin typeface="Söhne"/>
              </a:rPr>
              <a:t>Wells Fargo &amp; Company</a:t>
            </a:r>
            <a:r>
              <a:rPr lang="en-US" sz="1600" b="0" i="0" dirty="0">
                <a:solidFill>
                  <a:schemeClr val="bg1"/>
                </a:solidFill>
                <a:effectLst/>
                <a:latin typeface="Söhne"/>
              </a:rPr>
              <a:t>: Also had many complaints not disputed (32,380), with fewer disputed (9,644).</a:t>
            </a:r>
          </a:p>
          <a:p>
            <a:pPr algn="l">
              <a:buFont typeface="Arial" panose="020B0604020202020204" pitchFamily="34" charset="0"/>
              <a:buChar char="•"/>
            </a:pPr>
            <a:r>
              <a:rPr lang="en-US" sz="1600" b="1" i="0" dirty="0">
                <a:solidFill>
                  <a:schemeClr val="bg1"/>
                </a:solidFill>
                <a:effectLst/>
                <a:latin typeface="Söhne"/>
              </a:rPr>
              <a:t>JPMorgan Chase &amp; Co.</a:t>
            </a:r>
            <a:r>
              <a:rPr lang="en-US" sz="1600" b="0" i="0" dirty="0">
                <a:solidFill>
                  <a:schemeClr val="bg1"/>
                </a:solidFill>
                <a:effectLst/>
                <a:latin typeface="Söhne"/>
              </a:rPr>
              <a:t>: A significant number of complaints were not disputed (26,165), compared to those that were disputed (7,716).</a:t>
            </a:r>
          </a:p>
          <a:p>
            <a:pPr algn="l">
              <a:buFont typeface="Arial" panose="020B0604020202020204" pitchFamily="34" charset="0"/>
              <a:buChar char="•"/>
            </a:pPr>
            <a:r>
              <a:rPr lang="en-US" sz="1600" b="1" i="0" dirty="0">
                <a:solidFill>
                  <a:schemeClr val="bg1"/>
                </a:solidFill>
                <a:effectLst/>
                <a:latin typeface="Söhne"/>
              </a:rPr>
              <a:t>Equifax</a:t>
            </a:r>
            <a:r>
              <a:rPr lang="en-US" sz="1600" b="0" i="0" dirty="0">
                <a:solidFill>
                  <a:schemeClr val="bg1"/>
                </a:solidFill>
                <a:effectLst/>
                <a:latin typeface="Söhne"/>
              </a:rPr>
              <a:t> and </a:t>
            </a:r>
            <a:r>
              <a:rPr lang="en-US" sz="1600" b="1" i="0" dirty="0">
                <a:solidFill>
                  <a:schemeClr val="bg1"/>
                </a:solidFill>
                <a:effectLst/>
                <a:latin typeface="Söhne"/>
              </a:rPr>
              <a:t>Experian</a:t>
            </a:r>
            <a:r>
              <a:rPr lang="en-US" sz="1600" b="0" i="0" dirty="0">
                <a:solidFill>
                  <a:schemeClr val="bg1"/>
                </a:solidFill>
                <a:effectLst/>
                <a:latin typeface="Söhne"/>
              </a:rPr>
              <a:t>: Showed a notable number of disputes as well, with 27,014 and 25,181 respectively.</a:t>
            </a:r>
          </a:p>
          <a:p>
            <a:pPr algn="l"/>
            <a:r>
              <a:rPr lang="en-US" sz="1600" b="0" i="0" dirty="0">
                <a:solidFill>
                  <a:schemeClr val="bg1"/>
                </a:solidFill>
                <a:effectLst/>
                <a:latin typeface="Söhne"/>
              </a:rPr>
              <a:t>Overall, the chart shows that for these companies, a majority of complaints were not disputed by consumers. However, there is still a considerable amount of disputed cases, especially for credit bureaus like Equifax and Experian</a:t>
            </a:r>
          </a:p>
          <a:p>
            <a:endParaRPr lang="en-US" dirty="0"/>
          </a:p>
        </p:txBody>
      </p:sp>
      <p:cxnSp>
        <p:nvCxnSpPr>
          <p:cNvPr id="2" name="Straight Connector 1">
            <a:extLst>
              <a:ext uri="{FF2B5EF4-FFF2-40B4-BE49-F238E27FC236}">
                <a16:creationId xmlns:a16="http://schemas.microsoft.com/office/drawing/2014/main" id="{A71AD942-DCEA-2A67-50FD-11F6DD3BF702}"/>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9A5C385F-967A-ECB9-A986-44B79F0D89D6}"/>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446B988E-C325-6A30-E835-9D5ED7AFEDD0}"/>
              </a:ext>
            </a:extLst>
          </p:cNvPr>
          <p:cNvSpPr/>
          <p:nvPr/>
        </p:nvSpPr>
        <p:spPr>
          <a:xfrm>
            <a:off x="124600" y="6176767"/>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DB476165-D0DD-A0C9-E272-09AA262F06F7}"/>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8FBECD1F-2833-CE55-B87C-A25D49F921E5}"/>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9A7E97B7-58D4-81F5-7BEF-D02392FEAF10}"/>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F93AB5C1-ECA3-8481-B053-7E7BA1BE164A}"/>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235CCCFE-9583-E1A0-C8AE-93A00EBF2146}"/>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CF08EE6B-BB3C-8B70-D1A0-6FAC25D02789}"/>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CFBC57B2-61C6-0BA0-EC6D-5F7FDCCD6D59}"/>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0FFFB9B9-4F15-C3CF-892E-F7711E66B2B5}"/>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9B70BF48-5399-CDB3-1BE3-BBF79C9E9FDE}"/>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8C949C58-17BC-8571-89C5-041729DA0743}"/>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A413F0E5-35A2-C29D-9178-D94767B6B877}"/>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EF4136EB-70C9-D35F-DBCC-4C36CD734BAA}"/>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180042BE-AB0A-3301-A5B3-7EE7016A1F69}"/>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AD0DA19D-3868-EEB4-1943-6187686A8750}"/>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537E8188-29D6-6F62-B965-D03D4FE19CAD}"/>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BC481F97-91D3-FB83-49AF-220F03594470}"/>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95D60AB3-176A-2083-C725-A1A227F0178E}"/>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836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30629" y="-26376"/>
            <a:ext cx="12529406"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394831" y="2313069"/>
            <a:ext cx="2039816" cy="2456755"/>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24387" y="2313069"/>
            <a:ext cx="2039815" cy="2456755"/>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882162" y="251209"/>
            <a:ext cx="5211596" cy="6332471"/>
          </a:xfrm>
        </p:spPr>
      </p:pic>
      <p:sp>
        <p:nvSpPr>
          <p:cNvPr id="50" name="TextBox 49">
            <a:extLst>
              <a:ext uri="{FF2B5EF4-FFF2-40B4-BE49-F238E27FC236}">
                <a16:creationId xmlns:a16="http://schemas.microsoft.com/office/drawing/2014/main" id="{3F209002-E608-4BB4-4CAB-14A1A743D29F}"/>
              </a:ext>
            </a:extLst>
          </p:cNvPr>
          <p:cNvSpPr txBox="1"/>
          <p:nvPr/>
        </p:nvSpPr>
        <p:spPr>
          <a:xfrm>
            <a:off x="425982" y="292572"/>
            <a:ext cx="3456179" cy="6740307"/>
          </a:xfrm>
          <a:prstGeom prst="rect">
            <a:avLst/>
          </a:prstGeom>
          <a:noFill/>
        </p:spPr>
        <p:txBody>
          <a:bodyPr wrap="square" rtlCol="0">
            <a:spAutoFit/>
          </a:bodyPr>
          <a:lstStyle/>
          <a:p>
            <a:pPr algn="l"/>
            <a:r>
              <a:rPr lang="en-US" b="0" i="0" dirty="0">
                <a:solidFill>
                  <a:schemeClr val="bg1"/>
                </a:solidFill>
                <a:effectLst/>
                <a:latin typeface="Söhne"/>
              </a:rPr>
              <a:t>The area chart depicts the seasonality of issues reported over several years, quarter by quarter:</a:t>
            </a:r>
          </a:p>
          <a:p>
            <a:pPr algn="l">
              <a:buFont typeface="Arial" panose="020B0604020202020204" pitchFamily="34" charset="0"/>
              <a:buChar char="•"/>
            </a:pPr>
            <a:r>
              <a:rPr lang="en-US" b="0" i="0" dirty="0">
                <a:solidFill>
                  <a:schemeClr val="bg1"/>
                </a:solidFill>
                <a:effectLst/>
                <a:latin typeface="Söhne"/>
              </a:rPr>
              <a:t>There's an upward trend from 2011 (starting at 3K in Q4) to a peak in 2015 (reaching 46K in Q3).</a:t>
            </a:r>
          </a:p>
          <a:p>
            <a:pPr algn="l">
              <a:buFont typeface="Arial" panose="020B0604020202020204" pitchFamily="34" charset="0"/>
              <a:buChar char="•"/>
            </a:pPr>
            <a:r>
              <a:rPr lang="en-US" b="0" i="0" dirty="0">
                <a:solidFill>
                  <a:schemeClr val="bg1"/>
                </a:solidFill>
                <a:effectLst/>
                <a:latin typeface="Söhne"/>
              </a:rPr>
              <a:t>After 2015, there's a sharp decline to 7K in Q2 of 2016.</a:t>
            </a:r>
          </a:p>
          <a:p>
            <a:pPr algn="l">
              <a:buFont typeface="Arial" panose="020B0604020202020204" pitchFamily="34" charset="0"/>
              <a:buChar char="•"/>
            </a:pPr>
            <a:r>
              <a:rPr lang="en-US" b="0" i="0" dirty="0">
                <a:solidFill>
                  <a:schemeClr val="bg1"/>
                </a:solidFill>
                <a:effectLst/>
                <a:latin typeface="Söhne"/>
              </a:rPr>
              <a:t>The peak in each year seems to occur in the third quarter, suggesting a seasonal pattern in complaint volume.</a:t>
            </a:r>
          </a:p>
          <a:p>
            <a:pPr algn="l"/>
            <a:r>
              <a:rPr lang="en-US" b="0" i="0" dirty="0">
                <a:solidFill>
                  <a:schemeClr val="bg1"/>
                </a:solidFill>
                <a:effectLst/>
                <a:latin typeface="Söhne"/>
              </a:rPr>
              <a:t>This trend could be influenced by various factors, such as economic changes, company policies, or consumer awareness campaigns that may lead to increased reporting in certain periods. The drop in 2016 could indicate a change in how issues are reported or resolved, or perhaps a reduction in the number of issues experienced by consumers.</a:t>
            </a:r>
          </a:p>
          <a:p>
            <a:endParaRPr lang="en-US" dirty="0"/>
          </a:p>
        </p:txBody>
      </p:sp>
      <p:cxnSp>
        <p:nvCxnSpPr>
          <p:cNvPr id="2" name="Straight Connector 1">
            <a:extLst>
              <a:ext uri="{FF2B5EF4-FFF2-40B4-BE49-F238E27FC236}">
                <a16:creationId xmlns:a16="http://schemas.microsoft.com/office/drawing/2014/main" id="{DEC0612C-F221-3FD2-6AC2-67207B5DDE49}"/>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34907B57-E80B-9BD9-A09B-6CBCE4E882EF}"/>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B42C1F48-3912-C211-9E5D-A283E8177621}"/>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65843A4E-3EA4-DE99-0A2F-B48747F1C955}"/>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94C6CC18-4118-96D8-F7E5-F6FF16AAD853}"/>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C8C1D768-EE02-004D-6556-E48539D9F691}"/>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65B948C1-5826-50C6-1F47-2D2A14A00F31}"/>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F8FA0EE7-1609-D6F3-5978-9BC5F6991225}"/>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B06CBFA7-BA13-A8D1-CD2F-E6132924D93D}"/>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1092A6A5-BC9E-FE58-70C2-0A0FEB083294}"/>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3FAE12C1-79DA-2DC7-BF7D-E60FAC821E31}"/>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F76183FA-FD48-C5B0-55AF-29B757A9C72B}"/>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4E2A5203-1072-8F7A-5F60-D3A6D4581A1A}"/>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CD96B38B-C853-F36A-7F63-5820CA4D3343}"/>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4D386A5B-D0C5-B07E-6886-4C8595D72AF3}"/>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17593D0E-3D12-C2D0-2934-55EF97037FB4}"/>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49C66395-03E4-31A1-43E7-D3B23C360DC7}"/>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7B3B2509-BABC-3548-E394-485C6BDE4E3A}"/>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157F92BD-6178-7502-540D-760C5E4DA7B1}"/>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1CE4A44F-2C91-57B9-BC70-BA8BF6C6201C}"/>
              </a:ext>
            </a:extLst>
          </p:cNvPr>
          <p:cNvSpPr/>
          <p:nvPr/>
        </p:nvSpPr>
        <p:spPr>
          <a:xfrm>
            <a:off x="125217" y="6583680"/>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3854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7CBB44-B159-BA1B-34CF-0893415FF3F9}"/>
              </a:ext>
            </a:extLst>
          </p:cNvPr>
          <p:cNvSpPr txBox="1"/>
          <p:nvPr/>
        </p:nvSpPr>
        <p:spPr>
          <a:xfrm>
            <a:off x="167148" y="1474839"/>
            <a:ext cx="11867536" cy="3416320"/>
          </a:xfrm>
          <a:prstGeom prst="rect">
            <a:avLst/>
          </a:prstGeom>
          <a:noFill/>
        </p:spPr>
        <p:txBody>
          <a:bodyPr wrap="square" rtlCol="0">
            <a:spAutoFit/>
          </a:bodyPr>
          <a:lstStyle/>
          <a:p>
            <a:pPr algn="ctr"/>
            <a:endParaRPr lang="en-US" sz="5400" b="1" i="0" dirty="0">
              <a:solidFill>
                <a:srgbClr val="0D0D0D"/>
              </a:solidFill>
              <a:effectLst/>
              <a:latin typeface="Söhne"/>
            </a:endParaRPr>
          </a:p>
          <a:p>
            <a:pPr algn="ctr"/>
            <a:endParaRPr lang="en-US" sz="5400" b="1" dirty="0">
              <a:solidFill>
                <a:srgbClr val="0D0D0D"/>
              </a:solidFill>
              <a:latin typeface="Söhne"/>
            </a:endParaRPr>
          </a:p>
          <a:p>
            <a:pPr algn="ctr"/>
            <a:r>
              <a:rPr lang="en-US" sz="5400" b="1" i="0" dirty="0">
                <a:solidFill>
                  <a:srgbClr val="0D0D0D"/>
                </a:solidFill>
                <a:effectLst/>
                <a:latin typeface="Söhne"/>
              </a:rPr>
              <a:t>Code</a:t>
            </a:r>
          </a:p>
          <a:p>
            <a:pPr algn="ctr"/>
            <a:endParaRPr lang="en-US" sz="5400" b="1" i="0" dirty="0">
              <a:solidFill>
                <a:srgbClr val="0D0D0D"/>
              </a:solidFill>
              <a:effectLst/>
              <a:latin typeface="Söhne"/>
            </a:endParaRPr>
          </a:p>
        </p:txBody>
      </p:sp>
    </p:spTree>
    <p:extLst>
      <p:ext uri="{BB962C8B-B14F-4D97-AF65-F5344CB8AC3E}">
        <p14:creationId xmlns:p14="http://schemas.microsoft.com/office/powerpoint/2010/main" val="184145358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2000" b="-82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60774" y="-26376"/>
            <a:ext cx="12559551"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47693" y="2313069"/>
            <a:ext cx="2069960"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54533" y="2313069"/>
            <a:ext cx="2069961"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699962" y="251209"/>
            <a:ext cx="5431371" cy="6370655"/>
          </a:xfrm>
        </p:spPr>
      </p:pic>
      <p:sp>
        <p:nvSpPr>
          <p:cNvPr id="50" name="TextBox 49">
            <a:extLst>
              <a:ext uri="{FF2B5EF4-FFF2-40B4-BE49-F238E27FC236}">
                <a16:creationId xmlns:a16="http://schemas.microsoft.com/office/drawing/2014/main" id="{3F209002-E608-4BB4-4CAB-14A1A743D29F}"/>
              </a:ext>
            </a:extLst>
          </p:cNvPr>
          <p:cNvSpPr txBox="1"/>
          <p:nvPr/>
        </p:nvSpPr>
        <p:spPr>
          <a:xfrm>
            <a:off x="653807" y="737419"/>
            <a:ext cx="3046155" cy="5632311"/>
          </a:xfrm>
          <a:prstGeom prst="rect">
            <a:avLst/>
          </a:prstGeom>
          <a:noFill/>
        </p:spPr>
        <p:txBody>
          <a:bodyPr wrap="square" rtlCol="0">
            <a:spAutoFit/>
          </a:bodyPr>
          <a:lstStyle/>
          <a:p>
            <a:r>
              <a:rPr kumimoji="0" lang="en-US" altLang="en-US" sz="1800" b="0" i="0" u="none" strike="noStrike" cap="none" normalizeH="0" baseline="0" dirty="0">
                <a:ln>
                  <a:noFill/>
                </a:ln>
                <a:solidFill>
                  <a:schemeClr val="bg1"/>
                </a:solidFill>
                <a:effectLst/>
                <a:latin typeface="Söhne"/>
              </a:rPr>
              <a:t>The code is loading a dataset of bank consumer complaints from an Excel file into a Pandas </a:t>
            </a:r>
            <a:r>
              <a:rPr kumimoji="0" lang="en-US" altLang="en-US" sz="1800" b="0" i="0" u="none" strike="noStrike" cap="none" normalizeH="0" baseline="0" dirty="0" err="1">
                <a:ln>
                  <a:noFill/>
                </a:ln>
                <a:solidFill>
                  <a:schemeClr val="bg1"/>
                </a:solidFill>
                <a:effectLst/>
                <a:latin typeface="Söhne"/>
              </a:rPr>
              <a:t>DataFrame</a:t>
            </a:r>
            <a:r>
              <a:rPr kumimoji="0" lang="en-US" altLang="en-US" sz="1800" b="0" i="0" u="none" strike="noStrike" cap="none" normalizeH="0" baseline="0" dirty="0">
                <a:ln>
                  <a:noFill/>
                </a:ln>
                <a:solidFill>
                  <a:schemeClr val="bg1"/>
                </a:solidFill>
                <a:effectLst/>
                <a:latin typeface="Söhne"/>
              </a:rPr>
              <a:t> and displaying its contents. The </a:t>
            </a:r>
            <a:r>
              <a:rPr kumimoji="0" lang="en-US" altLang="en-US" sz="1800" b="0" i="0" u="none" strike="noStrike" cap="none" normalizeH="0" baseline="0" dirty="0" err="1">
                <a:ln>
                  <a:noFill/>
                </a:ln>
                <a:solidFill>
                  <a:schemeClr val="bg1"/>
                </a:solidFill>
                <a:effectLst/>
                <a:latin typeface="Söhne"/>
              </a:rPr>
              <a:t>DataFrame</a:t>
            </a:r>
            <a:r>
              <a:rPr kumimoji="0" lang="en-US" altLang="en-US" sz="1800" b="0" i="0" u="none" strike="noStrike" cap="none" normalizeH="0" baseline="0" dirty="0">
                <a:ln>
                  <a:noFill/>
                </a:ln>
                <a:solidFill>
                  <a:schemeClr val="bg1"/>
                </a:solidFill>
                <a:effectLst/>
                <a:latin typeface="Söhne"/>
              </a:rPr>
              <a:t> </a:t>
            </a:r>
            <a:r>
              <a:rPr kumimoji="0" lang="en-US" altLang="en-US" b="1" i="0" u="none" strike="noStrike" cap="none" normalizeH="0" baseline="0" dirty="0" err="1">
                <a:ln>
                  <a:noFill/>
                </a:ln>
                <a:solidFill>
                  <a:schemeClr val="bg1"/>
                </a:solidFill>
                <a:effectLst/>
                <a:latin typeface="Söhne Mono"/>
              </a:rPr>
              <a:t>Consumer_Complaints_Data</a:t>
            </a:r>
            <a:r>
              <a:rPr kumimoji="0" lang="en-US" altLang="en-US" sz="1800" b="0" i="0" u="none" strike="noStrike" cap="none" normalizeH="0" baseline="0" dirty="0">
                <a:ln>
                  <a:noFill/>
                </a:ln>
                <a:solidFill>
                  <a:schemeClr val="bg1"/>
                </a:solidFill>
                <a:effectLst/>
                <a:latin typeface="Söhne"/>
              </a:rPr>
              <a:t> will hold the entire dataset which can then be used for further analysis, such as identifying the number of complaints per company, the distribution of issues, or trends over time. This is typically an initial step in data analysis projects to inspect the data before conducting more detailed analysis or preprocessing</a:t>
            </a:r>
            <a:r>
              <a:rPr kumimoji="0" lang="en-US" altLang="en-US" sz="1050" b="0" i="0" u="none" strike="noStrike" cap="none" normalizeH="0" baseline="0" dirty="0">
                <a:ln>
                  <a:noFill/>
                </a:ln>
                <a:solidFill>
                  <a:schemeClr val="bg1"/>
                </a:solidFill>
                <a:effectLst/>
              </a:rPr>
              <a:t> </a:t>
            </a:r>
            <a:endParaRPr kumimoji="0" lang="en-US" altLang="en-US" sz="2800" b="0" i="0" u="none" strike="noStrike" cap="none" normalizeH="0" baseline="0" dirty="0">
              <a:ln>
                <a:noFill/>
              </a:ln>
              <a:solidFill>
                <a:schemeClr val="bg1"/>
              </a:solidFill>
              <a:effectLst/>
              <a:latin typeface="Arial" panose="020B0604020202020204" pitchFamily="34" charset="0"/>
            </a:endParaRPr>
          </a:p>
          <a:p>
            <a:endParaRPr lang="en-US" dirty="0"/>
          </a:p>
        </p:txBody>
      </p:sp>
      <p:cxnSp>
        <p:nvCxnSpPr>
          <p:cNvPr id="30" name="Straight Connector 29">
            <a:extLst>
              <a:ext uri="{FF2B5EF4-FFF2-40B4-BE49-F238E27FC236}">
                <a16:creationId xmlns:a16="http://schemas.microsoft.com/office/drawing/2014/main" id="{5F359E3A-587C-3D16-F0EA-DD791F3CAA41}"/>
              </a:ext>
            </a:extLst>
          </p:cNvPr>
          <p:cNvCxnSpPr/>
          <p:nvPr/>
        </p:nvCxnSpPr>
        <p:spPr>
          <a:xfrm>
            <a:off x="314632" y="481781"/>
            <a:ext cx="0" cy="56437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Oval 30">
            <a:hlinkClick r:id="rId6" action="ppaction://hlinksldjump"/>
            <a:extLst>
              <a:ext uri="{FF2B5EF4-FFF2-40B4-BE49-F238E27FC236}">
                <a16:creationId xmlns:a16="http://schemas.microsoft.com/office/drawing/2014/main" id="{9F30261C-CF92-8623-9742-4796D6D85685}"/>
              </a:ext>
            </a:extLst>
          </p:cNvPr>
          <p:cNvSpPr/>
          <p:nvPr/>
        </p:nvSpPr>
        <p:spPr>
          <a:xfrm>
            <a:off x="40312" y="475964"/>
            <a:ext cx="548640" cy="54864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hlinkClick r:id="rId7" action="ppaction://hlinksldjump"/>
            <a:extLst>
              <a:ext uri="{FF2B5EF4-FFF2-40B4-BE49-F238E27FC236}">
                <a16:creationId xmlns:a16="http://schemas.microsoft.com/office/drawing/2014/main" id="{D9D7230E-3134-5BC9-D729-DB4D7E283036}"/>
              </a:ext>
            </a:extLst>
          </p:cNvPr>
          <p:cNvSpPr/>
          <p:nvPr/>
        </p:nvSpPr>
        <p:spPr>
          <a:xfrm>
            <a:off x="186168" y="1809834"/>
            <a:ext cx="274320" cy="27432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8" action="ppaction://hlinksldjump"/>
            <a:extLst>
              <a:ext uri="{FF2B5EF4-FFF2-40B4-BE49-F238E27FC236}">
                <a16:creationId xmlns:a16="http://schemas.microsoft.com/office/drawing/2014/main" id="{63FECA03-C03A-5AED-A583-661F09C77C5C}"/>
              </a:ext>
            </a:extLst>
          </p:cNvPr>
          <p:cNvSpPr/>
          <p:nvPr/>
        </p:nvSpPr>
        <p:spPr>
          <a:xfrm>
            <a:off x="186168" y="4671432"/>
            <a:ext cx="274320" cy="27432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9" action="ppaction://hlinksldjump"/>
            <a:extLst>
              <a:ext uri="{FF2B5EF4-FFF2-40B4-BE49-F238E27FC236}">
                <a16:creationId xmlns:a16="http://schemas.microsoft.com/office/drawing/2014/main" id="{260E33EA-7294-FBC4-B6FD-2D63F7158461}"/>
              </a:ext>
            </a:extLst>
          </p:cNvPr>
          <p:cNvSpPr/>
          <p:nvPr/>
        </p:nvSpPr>
        <p:spPr>
          <a:xfrm>
            <a:off x="186168" y="3268519"/>
            <a:ext cx="274320" cy="27432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0" action="ppaction://hlinksldjump"/>
            <a:extLst>
              <a:ext uri="{FF2B5EF4-FFF2-40B4-BE49-F238E27FC236}">
                <a16:creationId xmlns:a16="http://schemas.microsoft.com/office/drawing/2014/main" id="{581F5313-1461-BD1C-06EA-62B280B39A69}"/>
              </a:ext>
            </a:extLst>
          </p:cNvPr>
          <p:cNvSpPr/>
          <p:nvPr/>
        </p:nvSpPr>
        <p:spPr>
          <a:xfrm>
            <a:off x="190919" y="5927377"/>
            <a:ext cx="274320" cy="27432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7321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3000" b="-133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20580" y="-26376"/>
            <a:ext cx="12519357"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37641" y="2313069"/>
            <a:ext cx="2039817"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64579" y="2313069"/>
            <a:ext cx="2039817"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774320" y="251209"/>
            <a:ext cx="5357013" cy="6434106"/>
          </a:xfrm>
        </p:spPr>
      </p:pic>
      <p:sp>
        <p:nvSpPr>
          <p:cNvPr id="50" name="TextBox 49">
            <a:extLst>
              <a:ext uri="{FF2B5EF4-FFF2-40B4-BE49-F238E27FC236}">
                <a16:creationId xmlns:a16="http://schemas.microsoft.com/office/drawing/2014/main" id="{3F209002-E608-4BB4-4CAB-14A1A743D29F}"/>
              </a:ext>
            </a:extLst>
          </p:cNvPr>
          <p:cNvSpPr txBox="1"/>
          <p:nvPr/>
        </p:nvSpPr>
        <p:spPr>
          <a:xfrm>
            <a:off x="530094" y="172685"/>
            <a:ext cx="3244226" cy="674030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This snippet contains two separate data cleaning steps for the </a:t>
            </a:r>
            <a:r>
              <a:rPr kumimoji="0" lang="en-US" altLang="en-US" sz="1600" b="1" i="0" u="none" strike="noStrike" cap="none" normalizeH="0" baseline="0" dirty="0" err="1">
                <a:ln>
                  <a:noFill/>
                </a:ln>
                <a:solidFill>
                  <a:schemeClr val="bg1"/>
                </a:solidFill>
                <a:effectLst/>
                <a:latin typeface="Söhne Mono"/>
              </a:rPr>
              <a:t>Consumer_Complaints_Data</a:t>
            </a:r>
            <a:r>
              <a:rPr kumimoji="0" lang="en-US" altLang="en-US" sz="1600" b="0" i="0" u="none" strike="noStrike" cap="none" normalizeH="0" baseline="0" dirty="0">
                <a:ln>
                  <a:noFill/>
                </a:ln>
                <a:solidFill>
                  <a:schemeClr val="bg1"/>
                </a:solidFill>
                <a:effectLst/>
                <a:latin typeface="Söhne"/>
              </a:rPr>
              <a:t> </a:t>
            </a:r>
            <a:r>
              <a:rPr kumimoji="0" lang="en-US" altLang="en-US" sz="1600" b="0" i="0" u="none" strike="noStrike" cap="none" normalizeH="0" baseline="0" dirty="0" err="1">
                <a:ln>
                  <a:noFill/>
                </a:ln>
                <a:solidFill>
                  <a:schemeClr val="bg1"/>
                </a:solidFill>
                <a:effectLst/>
                <a:latin typeface="Söhne"/>
              </a:rPr>
              <a:t>DataFrame</a:t>
            </a:r>
            <a:r>
              <a:rPr kumimoji="0" lang="en-US" altLang="en-US" sz="1600" b="0" i="0" u="none" strike="noStrike" cap="none" normalizeH="0" baseline="0" dirty="0">
                <a:ln>
                  <a:noFill/>
                </a:ln>
                <a:solidFill>
                  <a:schemeClr val="bg1"/>
                </a:solidFill>
                <a:effectLst/>
                <a:latin typeface="Söhne"/>
              </a:rPr>
              <a:t>:</a:t>
            </a:r>
            <a:endParaRPr kumimoji="0" lang="en-US" altLang="en-US" sz="16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1" i="0" u="none" strike="noStrike" cap="none" normalizeH="0" baseline="0" dirty="0">
                <a:ln>
                  <a:noFill/>
                </a:ln>
                <a:solidFill>
                  <a:schemeClr val="bg1"/>
                </a:solidFill>
                <a:effectLst/>
                <a:latin typeface="Söhne"/>
              </a:rPr>
              <a:t>Checking for Duplicates</a:t>
            </a:r>
            <a:r>
              <a:rPr kumimoji="0" lang="en-US" altLang="en-US" sz="1600" b="0" i="0" u="none" strike="noStrike" cap="none" normalizeH="0" baseline="0" dirty="0">
                <a:ln>
                  <a:noFill/>
                </a:ln>
                <a:solidFill>
                  <a:schemeClr val="bg1"/>
                </a:solidFill>
                <a:effectLst/>
                <a:latin typeface="Söhne"/>
              </a:rPr>
              <a:t>: The first line checks for duplicate rows based on the </a:t>
            </a:r>
            <a:r>
              <a:rPr kumimoji="0" lang="en-US" altLang="en-US" sz="1600" b="1" i="0" u="none" strike="noStrike" cap="none" normalizeH="0" baseline="0" dirty="0">
                <a:ln>
                  <a:noFill/>
                </a:ln>
                <a:solidFill>
                  <a:schemeClr val="bg1"/>
                </a:solidFill>
                <a:effectLst/>
                <a:latin typeface="Söhne Mono"/>
              </a:rPr>
              <a:t>product</a:t>
            </a:r>
            <a:r>
              <a:rPr kumimoji="0" lang="en-US" altLang="en-US" sz="1600" b="0" i="0" u="none" strike="noStrike" cap="none" normalizeH="0" baseline="0" dirty="0">
                <a:ln>
                  <a:noFill/>
                </a:ln>
                <a:solidFill>
                  <a:schemeClr val="bg1"/>
                </a:solidFill>
                <a:effectLst/>
                <a:latin typeface="Söhne"/>
              </a:rPr>
              <a:t>, </a:t>
            </a:r>
            <a:r>
              <a:rPr kumimoji="0" lang="en-US" altLang="en-US" sz="1600" b="1" i="0" u="none" strike="noStrike" cap="none" normalizeH="0" baseline="0" dirty="0">
                <a:ln>
                  <a:noFill/>
                </a:ln>
                <a:solidFill>
                  <a:schemeClr val="bg1"/>
                </a:solidFill>
                <a:effectLst/>
                <a:latin typeface="Söhne Mono"/>
              </a:rPr>
              <a:t>issue</a:t>
            </a:r>
            <a:r>
              <a:rPr kumimoji="0" lang="en-US" altLang="en-US" sz="1600" b="0" i="0" u="none" strike="noStrike" cap="none" normalizeH="0" baseline="0" dirty="0">
                <a:ln>
                  <a:noFill/>
                </a:ln>
                <a:solidFill>
                  <a:schemeClr val="bg1"/>
                </a:solidFill>
                <a:effectLst/>
                <a:latin typeface="Söhne"/>
              </a:rPr>
              <a:t>, and </a:t>
            </a:r>
            <a:r>
              <a:rPr kumimoji="0" lang="en-US" altLang="en-US" sz="1600" b="1" i="0" u="none" strike="noStrike" cap="none" normalizeH="0" baseline="0" dirty="0" err="1">
                <a:ln>
                  <a:noFill/>
                </a:ln>
                <a:solidFill>
                  <a:schemeClr val="bg1"/>
                </a:solidFill>
                <a:effectLst/>
                <a:latin typeface="Söhne Mono"/>
              </a:rPr>
              <a:t>complaint_id</a:t>
            </a:r>
            <a:r>
              <a:rPr kumimoji="0" lang="en-US" altLang="en-US" sz="1600" b="0" i="0" u="none" strike="noStrike" cap="none" normalizeH="0" baseline="0" dirty="0">
                <a:ln>
                  <a:noFill/>
                </a:ln>
                <a:solidFill>
                  <a:schemeClr val="bg1"/>
                </a:solidFill>
                <a:effectLst/>
                <a:latin typeface="Söhne"/>
              </a:rPr>
              <a:t> columns. It will return a </a:t>
            </a:r>
            <a:r>
              <a:rPr kumimoji="0" lang="en-US" altLang="en-US" sz="1600" b="0" i="0" u="none" strike="noStrike" cap="none" normalizeH="0" baseline="0" dirty="0" err="1">
                <a:ln>
                  <a:noFill/>
                </a:ln>
                <a:solidFill>
                  <a:schemeClr val="bg1"/>
                </a:solidFill>
                <a:effectLst/>
                <a:latin typeface="Söhne"/>
              </a:rPr>
              <a:t>DataFrame</a:t>
            </a:r>
            <a:r>
              <a:rPr kumimoji="0" lang="en-US" altLang="en-US" sz="1600" b="0" i="0" u="none" strike="noStrike" cap="none" normalizeH="0" baseline="0" dirty="0">
                <a:ln>
                  <a:noFill/>
                </a:ln>
                <a:solidFill>
                  <a:schemeClr val="bg1"/>
                </a:solidFill>
                <a:effectLst/>
                <a:latin typeface="Söhne"/>
              </a:rPr>
              <a:t> with all the entries that are duplicates. This is used to identify records that have been reported more than once.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1" i="0" u="none" strike="noStrike" cap="none" normalizeH="0" baseline="0" dirty="0">
                <a:ln>
                  <a:noFill/>
                </a:ln>
                <a:solidFill>
                  <a:schemeClr val="bg1"/>
                </a:solidFill>
                <a:effectLst/>
                <a:latin typeface="Söhne"/>
              </a:rPr>
              <a:t>Checking for Null Values</a:t>
            </a:r>
            <a:r>
              <a:rPr kumimoji="0" lang="en-US" altLang="en-US" sz="1600" b="0" i="0" u="none" strike="noStrike" cap="none" normalizeH="0" baseline="0" dirty="0">
                <a:ln>
                  <a:noFill/>
                </a:ln>
                <a:solidFill>
                  <a:schemeClr val="bg1"/>
                </a:solidFill>
                <a:effectLst/>
                <a:latin typeface="Söhne"/>
              </a:rPr>
              <a:t>: The second line checks for null (missing) values in the </a:t>
            </a:r>
            <a:r>
              <a:rPr kumimoji="0" lang="en-US" altLang="en-US" sz="1600" b="1" i="0" u="none" strike="noStrike" cap="none" normalizeH="0" baseline="0" dirty="0">
                <a:ln>
                  <a:noFill/>
                </a:ln>
                <a:solidFill>
                  <a:schemeClr val="bg1"/>
                </a:solidFill>
                <a:effectLst/>
                <a:latin typeface="Söhne Mono"/>
              </a:rPr>
              <a:t>product</a:t>
            </a:r>
            <a:r>
              <a:rPr kumimoji="0" lang="en-US" altLang="en-US" sz="1600" b="0" i="0" u="none" strike="noStrike" cap="none" normalizeH="0" baseline="0" dirty="0">
                <a:ln>
                  <a:noFill/>
                </a:ln>
                <a:solidFill>
                  <a:schemeClr val="bg1"/>
                </a:solidFill>
                <a:effectLst/>
                <a:latin typeface="Söhne"/>
              </a:rPr>
              <a:t>, </a:t>
            </a:r>
            <a:r>
              <a:rPr kumimoji="0" lang="en-US" altLang="en-US" sz="1600" b="1" i="0" u="none" strike="noStrike" cap="none" normalizeH="0" baseline="0" dirty="0">
                <a:ln>
                  <a:noFill/>
                </a:ln>
                <a:solidFill>
                  <a:schemeClr val="bg1"/>
                </a:solidFill>
                <a:effectLst/>
                <a:latin typeface="Söhne Mono"/>
              </a:rPr>
              <a:t>issue</a:t>
            </a:r>
            <a:r>
              <a:rPr kumimoji="0" lang="en-US" altLang="en-US" sz="1600" b="0" i="0" u="none" strike="noStrike" cap="none" normalizeH="0" baseline="0" dirty="0">
                <a:ln>
                  <a:noFill/>
                </a:ln>
                <a:solidFill>
                  <a:schemeClr val="bg1"/>
                </a:solidFill>
                <a:effectLst/>
                <a:latin typeface="Söhne"/>
              </a:rPr>
              <a:t>, </a:t>
            </a:r>
            <a:r>
              <a:rPr kumimoji="0" lang="en-US" altLang="en-US" sz="1600" b="1" i="0" u="none" strike="noStrike" cap="none" normalizeH="0" baseline="0" dirty="0">
                <a:ln>
                  <a:noFill/>
                </a:ln>
                <a:solidFill>
                  <a:schemeClr val="bg1"/>
                </a:solidFill>
                <a:effectLst/>
                <a:latin typeface="Söhne Mono"/>
              </a:rPr>
              <a:t>company</a:t>
            </a:r>
            <a:r>
              <a:rPr kumimoji="0" lang="en-US" altLang="en-US" sz="1600" b="0" i="0" u="none" strike="noStrike" cap="none" normalizeH="0" baseline="0" dirty="0">
                <a:ln>
                  <a:noFill/>
                </a:ln>
                <a:solidFill>
                  <a:schemeClr val="bg1"/>
                </a:solidFill>
                <a:effectLst/>
                <a:latin typeface="Söhne"/>
              </a:rPr>
              <a:t>, and </a:t>
            </a:r>
            <a:r>
              <a:rPr kumimoji="0" lang="en-US" altLang="en-US" sz="1600" b="1" i="0" u="none" strike="noStrike" cap="none" normalizeH="0" baseline="0" dirty="0">
                <a:ln>
                  <a:noFill/>
                </a:ln>
                <a:solidFill>
                  <a:schemeClr val="bg1"/>
                </a:solidFill>
                <a:effectLst/>
                <a:latin typeface="Söhne Mono"/>
              </a:rPr>
              <a:t>state</a:t>
            </a:r>
            <a:r>
              <a:rPr kumimoji="0" lang="en-US" altLang="en-US" sz="1600" b="0" i="0" u="none" strike="noStrike" cap="none" normalizeH="0" baseline="0" dirty="0">
                <a:ln>
                  <a:noFill/>
                </a:ln>
                <a:solidFill>
                  <a:schemeClr val="bg1"/>
                </a:solidFill>
                <a:effectLst/>
                <a:latin typeface="Söhne"/>
              </a:rPr>
              <a:t> columns. It sums up the number of null values in each of these columns, which is helpful to assess data completeness and identify if any data imputation or removal is necessary.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Söhne"/>
              </a:rPr>
              <a:t>Together, these steps are crucial for understanding the quality of the data before conducting any further analysis, as duplicates and missing values can significantly affect the results</a:t>
            </a:r>
            <a:endParaRPr lang="en-US" sz="1600" dirty="0">
              <a:solidFill>
                <a:schemeClr val="bg1"/>
              </a:solidFill>
            </a:endParaRPr>
          </a:p>
        </p:txBody>
      </p:sp>
      <p:cxnSp>
        <p:nvCxnSpPr>
          <p:cNvPr id="2" name="Straight Connector 1">
            <a:extLst>
              <a:ext uri="{FF2B5EF4-FFF2-40B4-BE49-F238E27FC236}">
                <a16:creationId xmlns:a16="http://schemas.microsoft.com/office/drawing/2014/main" id="{AA268321-0093-8F28-6FC3-EA8E65756598}"/>
              </a:ext>
            </a:extLst>
          </p:cNvPr>
          <p:cNvCxnSpPr/>
          <p:nvPr/>
        </p:nvCxnSpPr>
        <p:spPr>
          <a:xfrm>
            <a:off x="314632" y="481781"/>
            <a:ext cx="0" cy="56437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0BC3E8F1-2177-BF04-F4D6-3C91C957A0AE}"/>
              </a:ext>
            </a:extLst>
          </p:cNvPr>
          <p:cNvSpPr/>
          <p:nvPr/>
        </p:nvSpPr>
        <p:spPr>
          <a:xfrm>
            <a:off x="190919" y="481781"/>
            <a:ext cx="274320" cy="27432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022EC9AF-DBE7-6ED1-E8E8-47DA6635B144}"/>
              </a:ext>
            </a:extLst>
          </p:cNvPr>
          <p:cNvSpPr/>
          <p:nvPr/>
        </p:nvSpPr>
        <p:spPr>
          <a:xfrm>
            <a:off x="12341" y="1811474"/>
            <a:ext cx="548640" cy="54864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2E781AC0-D58E-881F-8361-AF5D93395F71}"/>
              </a:ext>
            </a:extLst>
          </p:cNvPr>
          <p:cNvSpPr/>
          <p:nvPr/>
        </p:nvSpPr>
        <p:spPr>
          <a:xfrm>
            <a:off x="186168" y="4671432"/>
            <a:ext cx="274320" cy="27432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633392A3-9938-8A7A-6B08-20EC68914272}"/>
              </a:ext>
            </a:extLst>
          </p:cNvPr>
          <p:cNvSpPr/>
          <p:nvPr/>
        </p:nvSpPr>
        <p:spPr>
          <a:xfrm>
            <a:off x="186168" y="3268519"/>
            <a:ext cx="274320" cy="27432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B0EC78D5-4F48-B171-92D1-E256ECC6E9CB}"/>
              </a:ext>
            </a:extLst>
          </p:cNvPr>
          <p:cNvSpPr/>
          <p:nvPr/>
        </p:nvSpPr>
        <p:spPr>
          <a:xfrm>
            <a:off x="190919" y="5927377"/>
            <a:ext cx="274320" cy="27432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7651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20580" y="-26376"/>
            <a:ext cx="12519357"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47691" y="2313069"/>
            <a:ext cx="2069960"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54532" y="2313069"/>
            <a:ext cx="2069960"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754870" y="251209"/>
            <a:ext cx="5376463" cy="6186332"/>
          </a:xfrm>
        </p:spPr>
      </p:pic>
      <p:sp>
        <p:nvSpPr>
          <p:cNvPr id="50" name="TextBox 49">
            <a:extLst>
              <a:ext uri="{FF2B5EF4-FFF2-40B4-BE49-F238E27FC236}">
                <a16:creationId xmlns:a16="http://schemas.microsoft.com/office/drawing/2014/main" id="{3F209002-E608-4BB4-4CAB-14A1A743D29F}"/>
              </a:ext>
            </a:extLst>
          </p:cNvPr>
          <p:cNvSpPr txBox="1"/>
          <p:nvPr/>
        </p:nvSpPr>
        <p:spPr>
          <a:xfrm>
            <a:off x="580257" y="420459"/>
            <a:ext cx="3174614" cy="646330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 provided code snippet is performing data wrangling on the </a:t>
            </a:r>
            <a:r>
              <a:rPr kumimoji="0" lang="en-US" altLang="en-US" b="1" i="0" u="none" strike="noStrike" cap="none" normalizeH="0" baseline="0" dirty="0" err="1">
                <a:ln>
                  <a:noFill/>
                </a:ln>
                <a:solidFill>
                  <a:schemeClr val="bg1"/>
                </a:solidFill>
                <a:effectLst/>
                <a:latin typeface="Söhne Mono"/>
              </a:rPr>
              <a:t>Consumer_Complaints_Data</a:t>
            </a:r>
            <a:r>
              <a:rPr kumimoji="0" lang="en-US" altLang="en-US" sz="1800" b="0" i="0" u="none" strike="noStrike" cap="none" normalizeH="0" baseline="0" dirty="0">
                <a:ln>
                  <a:noFill/>
                </a:ln>
                <a:solidFill>
                  <a:schemeClr val="bg1"/>
                </a:solidFill>
                <a:effectLst/>
                <a:latin typeface="Söhne"/>
              </a:rPr>
              <a:t> </a:t>
            </a:r>
            <a:r>
              <a:rPr kumimoji="0" lang="en-US" altLang="en-US" sz="1800" b="0" i="0" u="none" strike="noStrike" cap="none" normalizeH="0" baseline="0" dirty="0" err="1">
                <a:ln>
                  <a:noFill/>
                </a:ln>
                <a:solidFill>
                  <a:schemeClr val="bg1"/>
                </a:solidFill>
                <a:effectLst/>
                <a:latin typeface="Söhne"/>
              </a:rPr>
              <a:t>DataFrame</a:t>
            </a:r>
            <a:r>
              <a:rPr kumimoji="0" lang="en-US" altLang="en-US" sz="1800" b="0" i="0" u="none" strike="noStrike" cap="none" normalizeH="0" baseline="0" dirty="0">
                <a:ln>
                  <a:noFill/>
                </a:ln>
                <a:solidFill>
                  <a:schemeClr val="bg1"/>
                </a:solidFill>
                <a:effectLst/>
                <a:latin typeface="Söhne"/>
              </a:rPr>
              <a:t>:</a:t>
            </a:r>
            <a:endParaRPr kumimoji="0" lang="en-US" altLang="en-US" sz="105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a:ln>
                  <a:noFill/>
                </a:ln>
                <a:solidFill>
                  <a:schemeClr val="bg1"/>
                </a:solidFill>
                <a:effectLst/>
                <a:latin typeface="Söhne"/>
              </a:rPr>
              <a:t>It adds a new column </a:t>
            </a:r>
            <a:r>
              <a:rPr kumimoji="0" lang="en-US" altLang="en-US" b="1" i="0" u="none" strike="noStrike" cap="none" normalizeH="0" baseline="0" dirty="0">
                <a:ln>
                  <a:noFill/>
                </a:ln>
                <a:solidFill>
                  <a:schemeClr val="bg1"/>
                </a:solidFill>
                <a:effectLst/>
                <a:latin typeface="Söhne Mono"/>
              </a:rPr>
              <a:t>issue_1</a:t>
            </a:r>
            <a:r>
              <a:rPr kumimoji="0" lang="en-US" altLang="en-US" sz="1800" b="0" i="0" u="none" strike="noStrike" cap="none" normalizeH="0" baseline="0" dirty="0">
                <a:ln>
                  <a:noFill/>
                </a:ln>
                <a:solidFill>
                  <a:schemeClr val="bg1"/>
                </a:solidFill>
                <a:effectLst/>
                <a:latin typeface="Söhne"/>
              </a:rPr>
              <a:t>, which contains the first element from the </a:t>
            </a:r>
            <a:r>
              <a:rPr kumimoji="0" lang="en-US" altLang="en-US" b="1" i="0" u="none" strike="noStrike" cap="none" normalizeH="0" baseline="0" dirty="0">
                <a:ln>
                  <a:noFill/>
                </a:ln>
                <a:solidFill>
                  <a:schemeClr val="bg1"/>
                </a:solidFill>
                <a:effectLst/>
                <a:latin typeface="Söhne Mono"/>
              </a:rPr>
              <a:t>issue</a:t>
            </a:r>
            <a:r>
              <a:rPr kumimoji="0" lang="en-US" altLang="en-US" sz="1800" b="0" i="0" u="none" strike="noStrike" cap="none" normalizeH="0" baseline="0" dirty="0">
                <a:ln>
                  <a:noFill/>
                </a:ln>
                <a:solidFill>
                  <a:schemeClr val="bg1"/>
                </a:solidFill>
                <a:effectLst/>
                <a:latin typeface="Söhne"/>
              </a:rPr>
              <a:t> column, based on a split by commas.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dirty="0">
                <a:ln>
                  <a:noFill/>
                </a:ln>
                <a:solidFill>
                  <a:schemeClr val="bg1"/>
                </a:solidFill>
                <a:effectLst/>
                <a:latin typeface="Söhne"/>
              </a:rPr>
              <a:t>A typo exists in the second line, it should be </a:t>
            </a:r>
            <a:r>
              <a:rPr kumimoji="0" lang="en-US" altLang="en-US" b="1" i="0" u="none" strike="noStrike" cap="none" normalizeH="0" baseline="0" dirty="0">
                <a:ln>
                  <a:noFill/>
                </a:ln>
                <a:solidFill>
                  <a:schemeClr val="bg1"/>
                </a:solidFill>
                <a:effectLst/>
                <a:latin typeface="Söhne Mono"/>
              </a:rPr>
              <a:t>issue_2</a:t>
            </a:r>
            <a:r>
              <a:rPr kumimoji="0" lang="en-US" altLang="en-US" sz="1800" b="0" i="0" u="none" strike="noStrike" cap="none" normalizeH="0" baseline="0" dirty="0">
                <a:ln>
                  <a:noFill/>
                </a:ln>
                <a:solidFill>
                  <a:schemeClr val="bg1"/>
                </a:solidFill>
                <a:effectLst/>
                <a:latin typeface="Söhne"/>
              </a:rPr>
              <a:t> instead of </a:t>
            </a:r>
            <a:r>
              <a:rPr kumimoji="0" lang="en-US" altLang="en-US" b="1" i="0" u="none" strike="noStrike" cap="none" normalizeH="0" baseline="0" dirty="0">
                <a:ln>
                  <a:noFill/>
                </a:ln>
                <a:solidFill>
                  <a:schemeClr val="bg1"/>
                </a:solidFill>
                <a:effectLst/>
                <a:latin typeface="Söhne Mono"/>
              </a:rPr>
              <a:t>isuue_2</a:t>
            </a:r>
            <a:r>
              <a:rPr kumimoji="0" lang="en-US" altLang="en-US" sz="1800" b="0" i="0" u="none" strike="noStrike" cap="none" normalizeH="0" baseline="0" dirty="0">
                <a:ln>
                  <a:noFill/>
                </a:ln>
                <a:solidFill>
                  <a:schemeClr val="bg1"/>
                </a:solidFill>
                <a:effectLst/>
                <a:latin typeface="Söhne"/>
              </a:rPr>
              <a:t>. It's intended to create a new column </a:t>
            </a:r>
            <a:r>
              <a:rPr kumimoji="0" lang="en-US" altLang="en-US" b="1" i="0" u="none" strike="noStrike" cap="none" normalizeH="0" baseline="0" dirty="0">
                <a:ln>
                  <a:noFill/>
                </a:ln>
                <a:solidFill>
                  <a:schemeClr val="bg1"/>
                </a:solidFill>
                <a:effectLst/>
                <a:latin typeface="Söhne Mono"/>
              </a:rPr>
              <a:t>issue_2</a:t>
            </a:r>
            <a:r>
              <a:rPr kumimoji="0" lang="en-US" altLang="en-US" sz="1800" b="0" i="0" u="none" strike="noStrike" cap="none" normalizeH="0" baseline="0" dirty="0">
                <a:ln>
                  <a:noFill/>
                </a:ln>
                <a:solidFill>
                  <a:schemeClr val="bg1"/>
                </a:solidFill>
                <a:effectLst/>
                <a:latin typeface="Söhne"/>
              </a:rPr>
              <a:t> with the second element from the </a:t>
            </a:r>
            <a:r>
              <a:rPr kumimoji="0" lang="en-US" altLang="en-US" b="1" i="0" u="none" strike="noStrike" cap="none" normalizeH="0" baseline="0" dirty="0">
                <a:ln>
                  <a:noFill/>
                </a:ln>
                <a:solidFill>
                  <a:schemeClr val="bg1"/>
                </a:solidFill>
                <a:effectLst/>
                <a:latin typeface="Söhne Mono"/>
              </a:rPr>
              <a:t>issue</a:t>
            </a:r>
            <a:r>
              <a:rPr kumimoji="0" lang="en-US" altLang="en-US" sz="1800" b="0" i="0" u="none" strike="noStrike" cap="none" normalizeH="0" baseline="0" dirty="0">
                <a:ln>
                  <a:noFill/>
                </a:ln>
                <a:solidFill>
                  <a:schemeClr val="bg1"/>
                </a:solidFill>
                <a:effectLst/>
                <a:latin typeface="Söhne"/>
              </a:rPr>
              <a:t> column.</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0" i="0" u="none" strike="noStrike" cap="none" normalizeH="0" baseline="0" dirty="0">
                <a:ln>
                  <a:noFill/>
                </a:ln>
                <a:solidFill>
                  <a:schemeClr val="bg1"/>
                </a:solidFill>
                <a:effectLst/>
                <a:latin typeface="Söhne"/>
              </a:rPr>
              <a:t>It adds another new column </a:t>
            </a:r>
            <a:r>
              <a:rPr kumimoji="0" lang="en-US" altLang="en-US" b="1" i="0" u="none" strike="noStrike" cap="none" normalizeH="0" baseline="0" dirty="0">
                <a:ln>
                  <a:noFill/>
                </a:ln>
                <a:solidFill>
                  <a:schemeClr val="bg1"/>
                </a:solidFill>
                <a:effectLst/>
                <a:latin typeface="Söhne Mono"/>
              </a:rPr>
              <a:t>issue_3</a:t>
            </a:r>
            <a:r>
              <a:rPr kumimoji="0" lang="en-US" altLang="en-US" sz="1800" b="0" i="0" u="none" strike="noStrike" cap="none" normalizeH="0" baseline="0" dirty="0">
                <a:ln>
                  <a:noFill/>
                </a:ln>
                <a:solidFill>
                  <a:schemeClr val="bg1"/>
                </a:solidFill>
                <a:effectLst/>
                <a:latin typeface="Söhne"/>
              </a:rPr>
              <a:t>, which contains the third element from the </a:t>
            </a:r>
            <a:r>
              <a:rPr kumimoji="0" lang="en-US" altLang="en-US" b="1" i="0" u="none" strike="noStrike" cap="none" normalizeH="0" baseline="0" dirty="0">
                <a:ln>
                  <a:noFill/>
                </a:ln>
                <a:solidFill>
                  <a:schemeClr val="bg1"/>
                </a:solidFill>
                <a:effectLst/>
                <a:latin typeface="Söhne Mono"/>
              </a:rPr>
              <a:t>issue</a:t>
            </a:r>
            <a:r>
              <a:rPr kumimoji="0" lang="en-US" altLang="en-US" sz="1800" b="0" i="0" u="none" strike="noStrike" cap="none" normalizeH="0" baseline="0" dirty="0">
                <a:ln>
                  <a:noFill/>
                </a:ln>
                <a:solidFill>
                  <a:schemeClr val="bg1"/>
                </a:solidFill>
                <a:effectLst/>
                <a:latin typeface="Söhne"/>
              </a:rPr>
              <a:t> column.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The purpose here is to break down the issues into separate columns for easier analysis of individual issue components</a:t>
            </a:r>
            <a:endParaRPr lang="en-US" dirty="0">
              <a:solidFill>
                <a:schemeClr val="bg1"/>
              </a:solidFill>
            </a:endParaRPr>
          </a:p>
        </p:txBody>
      </p:sp>
      <p:cxnSp>
        <p:nvCxnSpPr>
          <p:cNvPr id="2" name="Straight Connector 1">
            <a:extLst>
              <a:ext uri="{FF2B5EF4-FFF2-40B4-BE49-F238E27FC236}">
                <a16:creationId xmlns:a16="http://schemas.microsoft.com/office/drawing/2014/main" id="{35B64667-6EDD-6339-513E-AEE88AE868F9}"/>
              </a:ext>
            </a:extLst>
          </p:cNvPr>
          <p:cNvCxnSpPr/>
          <p:nvPr/>
        </p:nvCxnSpPr>
        <p:spPr>
          <a:xfrm>
            <a:off x="314632" y="481781"/>
            <a:ext cx="0" cy="56437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6455A303-C27D-83EB-5609-07CC66610AFF}"/>
              </a:ext>
            </a:extLst>
          </p:cNvPr>
          <p:cNvSpPr/>
          <p:nvPr/>
        </p:nvSpPr>
        <p:spPr>
          <a:xfrm>
            <a:off x="190919" y="481781"/>
            <a:ext cx="274320" cy="27432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25D8526E-834D-D278-25E5-AB1C8AB1FE1D}"/>
              </a:ext>
            </a:extLst>
          </p:cNvPr>
          <p:cNvSpPr/>
          <p:nvPr/>
        </p:nvSpPr>
        <p:spPr>
          <a:xfrm>
            <a:off x="186168" y="1809834"/>
            <a:ext cx="274320" cy="27432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395B079B-BB2D-E41A-A533-514B83D3CE46}"/>
              </a:ext>
            </a:extLst>
          </p:cNvPr>
          <p:cNvSpPr/>
          <p:nvPr/>
        </p:nvSpPr>
        <p:spPr>
          <a:xfrm>
            <a:off x="186168" y="4671432"/>
            <a:ext cx="274320" cy="27432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92F8ECB8-54B3-BA8F-60A9-D385FA6EDB27}"/>
              </a:ext>
            </a:extLst>
          </p:cNvPr>
          <p:cNvSpPr/>
          <p:nvPr/>
        </p:nvSpPr>
        <p:spPr>
          <a:xfrm>
            <a:off x="49008" y="3103473"/>
            <a:ext cx="548640" cy="54864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84F87F7F-5DB4-3BCE-7932-E7217BDB3467}"/>
              </a:ext>
            </a:extLst>
          </p:cNvPr>
          <p:cNvSpPr/>
          <p:nvPr/>
        </p:nvSpPr>
        <p:spPr>
          <a:xfrm>
            <a:off x="190919" y="5927377"/>
            <a:ext cx="274320" cy="27432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9988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80387" y="-26376"/>
            <a:ext cx="12479164"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379300" y="2313069"/>
            <a:ext cx="2118257"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196188" y="2313069"/>
            <a:ext cx="2118257"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965826" y="251209"/>
            <a:ext cx="5165507" cy="6310365"/>
          </a:xfrm>
        </p:spPr>
      </p:pic>
      <p:sp>
        <p:nvSpPr>
          <p:cNvPr id="50" name="TextBox 49">
            <a:extLst>
              <a:ext uri="{FF2B5EF4-FFF2-40B4-BE49-F238E27FC236}">
                <a16:creationId xmlns:a16="http://schemas.microsoft.com/office/drawing/2014/main" id="{3F209002-E608-4BB4-4CAB-14A1A743D29F}"/>
              </a:ext>
            </a:extLst>
          </p:cNvPr>
          <p:cNvSpPr txBox="1"/>
          <p:nvPr/>
        </p:nvSpPr>
        <p:spPr>
          <a:xfrm>
            <a:off x="530094" y="587494"/>
            <a:ext cx="3370877" cy="646330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In this line of code, you're creating a new column in the </a:t>
            </a:r>
            <a:r>
              <a:rPr kumimoji="0" lang="en-US" altLang="en-US" b="1" i="0" u="none" strike="noStrike" cap="none" normalizeH="0" baseline="0" dirty="0" err="1">
                <a:ln>
                  <a:noFill/>
                </a:ln>
                <a:solidFill>
                  <a:schemeClr val="bg1"/>
                </a:solidFill>
                <a:effectLst/>
                <a:latin typeface="Söhne Mono"/>
              </a:rPr>
              <a:t>Consumer_Complaints_Data</a:t>
            </a:r>
            <a:r>
              <a:rPr kumimoji="0" lang="en-US" altLang="en-US" sz="1800" b="0" i="0" u="none" strike="noStrike" cap="none" normalizeH="0" baseline="0" dirty="0">
                <a:ln>
                  <a:noFill/>
                </a:ln>
                <a:solidFill>
                  <a:schemeClr val="bg1"/>
                </a:solidFill>
                <a:effectLst/>
                <a:latin typeface="Söhne"/>
              </a:rPr>
              <a:t> </a:t>
            </a:r>
            <a:r>
              <a:rPr kumimoji="0" lang="en-US" altLang="en-US" sz="1800" b="0" i="0" u="none" strike="noStrike" cap="none" normalizeH="0" baseline="0" dirty="0" err="1">
                <a:ln>
                  <a:noFill/>
                </a:ln>
                <a:solidFill>
                  <a:schemeClr val="bg1"/>
                </a:solidFill>
                <a:effectLst/>
                <a:latin typeface="Söhne"/>
              </a:rPr>
              <a:t>DataFrame</a:t>
            </a:r>
            <a:r>
              <a:rPr kumimoji="0" lang="en-US" altLang="en-US" sz="1800" b="0" i="0" u="none" strike="noStrike" cap="none" normalizeH="0" baseline="0" dirty="0">
                <a:ln>
                  <a:noFill/>
                </a:ln>
                <a:solidFill>
                  <a:schemeClr val="bg1"/>
                </a:solidFill>
                <a:effectLst/>
                <a:latin typeface="Söhne"/>
              </a:rPr>
              <a:t> called </a:t>
            </a:r>
            <a:r>
              <a:rPr kumimoji="0" lang="en-US" altLang="en-US" b="1" i="0" u="none" strike="noStrike" cap="none" normalizeH="0" baseline="0" dirty="0" err="1">
                <a:ln>
                  <a:noFill/>
                </a:ln>
                <a:solidFill>
                  <a:schemeClr val="bg1"/>
                </a:solidFill>
                <a:effectLst/>
                <a:latin typeface="Söhne Mono"/>
              </a:rPr>
              <a:t>Complaints_delivered_time</a:t>
            </a:r>
            <a:r>
              <a:rPr kumimoji="0" lang="en-US" altLang="en-US" sz="1800" b="0" i="0" u="none" strike="noStrike" cap="none" normalizeH="0" baseline="0" dirty="0">
                <a:ln>
                  <a:noFill/>
                </a:ln>
                <a:solidFill>
                  <a:schemeClr val="bg1"/>
                </a:solidFill>
                <a:effectLst/>
                <a:latin typeface="Söhne"/>
              </a:rPr>
              <a:t>. This column will calculate the number of days it took for each complaint to be delivered to the company, by subtracting the </a:t>
            </a:r>
            <a:r>
              <a:rPr kumimoji="0" lang="en-US" altLang="en-US" b="1" i="0" u="none" strike="noStrike" cap="none" normalizeH="0" baseline="0" dirty="0" err="1">
                <a:ln>
                  <a:noFill/>
                </a:ln>
                <a:solidFill>
                  <a:schemeClr val="bg1"/>
                </a:solidFill>
                <a:effectLst/>
                <a:latin typeface="Söhne Mono"/>
              </a:rPr>
              <a:t>date_received</a:t>
            </a:r>
            <a:r>
              <a:rPr kumimoji="0" lang="en-US" altLang="en-US" sz="1800" b="0" i="0" u="none" strike="noStrike" cap="none" normalizeH="0" baseline="0" dirty="0">
                <a:ln>
                  <a:noFill/>
                </a:ln>
                <a:solidFill>
                  <a:schemeClr val="bg1"/>
                </a:solidFill>
                <a:effectLst/>
                <a:latin typeface="Söhne"/>
              </a:rPr>
              <a:t> from the </a:t>
            </a:r>
            <a:r>
              <a:rPr kumimoji="0" lang="en-US" altLang="en-US" b="1" i="0" u="none" strike="noStrike" cap="none" normalizeH="0" baseline="0" dirty="0" err="1">
                <a:ln>
                  <a:noFill/>
                </a:ln>
                <a:solidFill>
                  <a:schemeClr val="bg1"/>
                </a:solidFill>
                <a:effectLst/>
                <a:latin typeface="Söhne Mono"/>
              </a:rPr>
              <a:t>date_sent_to_company</a:t>
            </a:r>
            <a:r>
              <a:rPr kumimoji="0" lang="en-US" altLang="en-US" sz="1800" b="0" i="0" u="none" strike="noStrike" cap="none" normalizeH="0" baseline="0" dirty="0">
                <a:ln>
                  <a:noFill/>
                </a:ln>
                <a:solidFill>
                  <a:schemeClr val="bg1"/>
                </a:solidFill>
                <a:effectLst/>
                <a:latin typeface="Söhne"/>
              </a:rPr>
              <a:t>. The </a:t>
            </a:r>
            <a:r>
              <a:rPr kumimoji="0" lang="en-US" altLang="en-US" b="1" i="0" u="none" strike="noStrike" cap="none" normalizeH="0" baseline="0" dirty="0">
                <a:ln>
                  <a:noFill/>
                </a:ln>
                <a:solidFill>
                  <a:schemeClr val="bg1"/>
                </a:solidFill>
                <a:effectLst/>
                <a:latin typeface="Söhne Mono"/>
              </a:rPr>
              <a:t>.</a:t>
            </a:r>
            <a:r>
              <a:rPr kumimoji="0" lang="en-US" altLang="en-US" b="1" i="0" u="none" strike="noStrike" cap="none" normalizeH="0" baseline="0" dirty="0" err="1">
                <a:ln>
                  <a:noFill/>
                </a:ln>
                <a:solidFill>
                  <a:schemeClr val="bg1"/>
                </a:solidFill>
                <a:effectLst/>
                <a:latin typeface="Söhne Mono"/>
              </a:rPr>
              <a:t>dt.days</a:t>
            </a:r>
            <a:r>
              <a:rPr kumimoji="0" lang="en-US" altLang="en-US" sz="1800" b="0" i="0" u="none" strike="noStrike" cap="none" normalizeH="0" baseline="0" dirty="0">
                <a:ln>
                  <a:noFill/>
                </a:ln>
                <a:solidFill>
                  <a:schemeClr val="bg1"/>
                </a:solidFill>
                <a:effectLst/>
                <a:latin typeface="Söhne"/>
              </a:rPr>
              <a:t> accessor is used to get the number of days from the resulting </a:t>
            </a:r>
            <a:r>
              <a:rPr kumimoji="0" lang="en-US" altLang="en-US" b="1" i="0" u="none" strike="noStrike" cap="none" normalizeH="0" baseline="0" dirty="0" err="1">
                <a:ln>
                  <a:noFill/>
                </a:ln>
                <a:solidFill>
                  <a:schemeClr val="bg1"/>
                </a:solidFill>
                <a:effectLst/>
                <a:latin typeface="Söhne Mono"/>
              </a:rPr>
              <a:t>Timedelta</a:t>
            </a:r>
            <a:r>
              <a:rPr kumimoji="0" lang="en-US" altLang="en-US" sz="1800" b="0" i="0" u="none" strike="noStrike" cap="none" normalizeH="0" baseline="0" dirty="0">
                <a:ln>
                  <a:noFill/>
                </a:ln>
                <a:solidFill>
                  <a:schemeClr val="bg1"/>
                </a:solidFill>
                <a:effectLst/>
                <a:latin typeface="Söhne"/>
              </a:rPr>
              <a:t> object.</a:t>
            </a:r>
            <a:endParaRPr kumimoji="0" lang="en-US" altLang="en-US" sz="105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This new column can then be used for further analysis, such as determining the average time it takes for complaints to be acknowledged by companies, or identifying whether there are any significant delays that could be addressed to improve customer satisfaction</a:t>
            </a:r>
            <a:endParaRPr kumimoji="0" lang="en-US" altLang="en-US" sz="2800" b="0" i="0" u="none" strike="noStrike" cap="none" normalizeH="0" baseline="0" dirty="0">
              <a:ln>
                <a:noFill/>
              </a:ln>
              <a:solidFill>
                <a:schemeClr val="bg1"/>
              </a:solidFill>
              <a:effectLst/>
              <a:latin typeface="Arial" panose="020B0604020202020204" pitchFamily="34" charset="0"/>
            </a:endParaRPr>
          </a:p>
          <a:p>
            <a:endParaRPr lang="en-US" dirty="0"/>
          </a:p>
        </p:txBody>
      </p:sp>
      <p:cxnSp>
        <p:nvCxnSpPr>
          <p:cNvPr id="2" name="Straight Connector 1">
            <a:extLst>
              <a:ext uri="{FF2B5EF4-FFF2-40B4-BE49-F238E27FC236}">
                <a16:creationId xmlns:a16="http://schemas.microsoft.com/office/drawing/2014/main" id="{95575C54-309B-7806-BF7A-B9D6EFC10058}"/>
              </a:ext>
            </a:extLst>
          </p:cNvPr>
          <p:cNvCxnSpPr/>
          <p:nvPr/>
        </p:nvCxnSpPr>
        <p:spPr>
          <a:xfrm>
            <a:off x="314632" y="481781"/>
            <a:ext cx="0" cy="56437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FE31E8E1-81A5-3BB5-84AE-E99F77B2C935}"/>
              </a:ext>
            </a:extLst>
          </p:cNvPr>
          <p:cNvSpPr/>
          <p:nvPr/>
        </p:nvSpPr>
        <p:spPr>
          <a:xfrm>
            <a:off x="190919" y="481781"/>
            <a:ext cx="274320" cy="27432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525A8611-DC23-F4E7-5FFE-3F5AFC0ABDD9}"/>
              </a:ext>
            </a:extLst>
          </p:cNvPr>
          <p:cNvSpPr/>
          <p:nvPr/>
        </p:nvSpPr>
        <p:spPr>
          <a:xfrm>
            <a:off x="186168" y="1809834"/>
            <a:ext cx="274320" cy="27432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4CB7C45D-BA45-8275-5CEE-3038818BB25C}"/>
              </a:ext>
            </a:extLst>
          </p:cNvPr>
          <p:cNvSpPr/>
          <p:nvPr/>
        </p:nvSpPr>
        <p:spPr>
          <a:xfrm>
            <a:off x="40312" y="4460788"/>
            <a:ext cx="548640" cy="54864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A4DA62D3-2087-0C8A-7BB2-2037194DD2E7}"/>
              </a:ext>
            </a:extLst>
          </p:cNvPr>
          <p:cNvSpPr/>
          <p:nvPr/>
        </p:nvSpPr>
        <p:spPr>
          <a:xfrm>
            <a:off x="186168" y="3268519"/>
            <a:ext cx="274320" cy="27432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E858976C-68B2-EAA9-CAE1-8B4D532997C3}"/>
              </a:ext>
            </a:extLst>
          </p:cNvPr>
          <p:cNvSpPr/>
          <p:nvPr/>
        </p:nvSpPr>
        <p:spPr>
          <a:xfrm>
            <a:off x="190919" y="5927377"/>
            <a:ext cx="274320" cy="27432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753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50725" y="-26376"/>
            <a:ext cx="12549502"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07796" y="2313069"/>
            <a:ext cx="2153264"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154048" y="2313069"/>
            <a:ext cx="215326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699963" y="251209"/>
            <a:ext cx="5353601" cy="6189840"/>
          </a:xfrm>
        </p:spPr>
      </p:pic>
      <p:sp>
        <p:nvSpPr>
          <p:cNvPr id="50" name="TextBox 49">
            <a:extLst>
              <a:ext uri="{FF2B5EF4-FFF2-40B4-BE49-F238E27FC236}">
                <a16:creationId xmlns:a16="http://schemas.microsoft.com/office/drawing/2014/main" id="{3F209002-E608-4BB4-4CAB-14A1A743D29F}"/>
              </a:ext>
            </a:extLst>
          </p:cNvPr>
          <p:cNvSpPr txBox="1"/>
          <p:nvPr/>
        </p:nvSpPr>
        <p:spPr>
          <a:xfrm>
            <a:off x="525344" y="723711"/>
            <a:ext cx="3174620" cy="5355312"/>
          </a:xfrm>
          <a:prstGeom prst="rect">
            <a:avLst/>
          </a:prstGeom>
          <a:noFill/>
        </p:spPr>
        <p:txBody>
          <a:bodyPr wrap="square" rtlCol="0">
            <a:spAutoFit/>
          </a:bodyPr>
          <a:lstStyle/>
          <a:p>
            <a:r>
              <a:rPr kumimoji="0" lang="en-US" altLang="en-US" sz="1800" b="0" i="0" u="none" strike="noStrike" cap="none" normalizeH="0" baseline="0" dirty="0">
                <a:ln>
                  <a:noFill/>
                </a:ln>
                <a:solidFill>
                  <a:schemeClr val="bg1"/>
                </a:solidFill>
                <a:effectLst/>
                <a:latin typeface="Söhne"/>
              </a:rPr>
              <a:t>This line of code adds a new column named </a:t>
            </a:r>
            <a:r>
              <a:rPr kumimoji="0" lang="en-US" altLang="en-US" b="1" i="0" u="none" strike="noStrike" cap="none" normalizeH="0" baseline="0" dirty="0">
                <a:ln>
                  <a:noFill/>
                </a:ln>
                <a:solidFill>
                  <a:schemeClr val="bg1"/>
                </a:solidFill>
                <a:effectLst/>
                <a:latin typeface="Söhne Mono"/>
              </a:rPr>
              <a:t>id</a:t>
            </a:r>
            <a:r>
              <a:rPr kumimoji="0" lang="en-US" altLang="en-US" sz="1800" b="0" i="0" u="none" strike="noStrike" cap="none" normalizeH="0" baseline="0" dirty="0">
                <a:ln>
                  <a:noFill/>
                </a:ln>
                <a:solidFill>
                  <a:schemeClr val="bg1"/>
                </a:solidFill>
                <a:effectLst/>
                <a:latin typeface="Söhne"/>
              </a:rPr>
              <a:t> to the </a:t>
            </a:r>
            <a:r>
              <a:rPr kumimoji="0" lang="en-US" altLang="en-US" b="1" i="0" u="none" strike="noStrike" cap="none" normalizeH="0" baseline="0" dirty="0" err="1">
                <a:ln>
                  <a:noFill/>
                </a:ln>
                <a:solidFill>
                  <a:schemeClr val="bg1"/>
                </a:solidFill>
                <a:effectLst/>
                <a:latin typeface="Söhne Mono"/>
              </a:rPr>
              <a:t>Consumer_Complaints_Data</a:t>
            </a:r>
            <a:r>
              <a:rPr kumimoji="0" lang="en-US" altLang="en-US" sz="1800" b="0" i="0" u="none" strike="noStrike" cap="none" normalizeH="0" baseline="0" dirty="0">
                <a:ln>
                  <a:noFill/>
                </a:ln>
                <a:solidFill>
                  <a:schemeClr val="bg1"/>
                </a:solidFill>
                <a:effectLst/>
                <a:latin typeface="Söhne"/>
              </a:rPr>
              <a:t> </a:t>
            </a:r>
            <a:r>
              <a:rPr kumimoji="0" lang="en-US" altLang="en-US" sz="1800" b="0" i="0" u="none" strike="noStrike" cap="none" normalizeH="0" baseline="0" dirty="0" err="1">
                <a:ln>
                  <a:noFill/>
                </a:ln>
                <a:solidFill>
                  <a:schemeClr val="bg1"/>
                </a:solidFill>
                <a:effectLst/>
                <a:latin typeface="Söhne"/>
              </a:rPr>
              <a:t>DataFrame</a:t>
            </a:r>
            <a:r>
              <a:rPr kumimoji="0" lang="en-US" altLang="en-US" sz="1800" b="0" i="0" u="none" strike="noStrike" cap="none" normalizeH="0" baseline="0" dirty="0">
                <a:ln>
                  <a:noFill/>
                </a:ln>
                <a:solidFill>
                  <a:schemeClr val="bg1"/>
                </a:solidFill>
                <a:effectLst/>
                <a:latin typeface="Söhne"/>
              </a:rPr>
              <a:t>. The </a:t>
            </a:r>
            <a:r>
              <a:rPr kumimoji="0" lang="en-US" altLang="en-US" b="1" i="0" u="none" strike="noStrike" cap="none" normalizeH="0" baseline="0" dirty="0">
                <a:ln>
                  <a:noFill/>
                </a:ln>
                <a:solidFill>
                  <a:schemeClr val="bg1"/>
                </a:solidFill>
                <a:effectLst/>
                <a:latin typeface="Söhne Mono"/>
              </a:rPr>
              <a:t>id</a:t>
            </a:r>
            <a:r>
              <a:rPr kumimoji="0" lang="en-US" altLang="en-US" sz="1800" b="0" i="0" u="none" strike="noStrike" cap="none" normalizeH="0" baseline="0" dirty="0">
                <a:ln>
                  <a:noFill/>
                </a:ln>
                <a:solidFill>
                  <a:schemeClr val="bg1"/>
                </a:solidFill>
                <a:effectLst/>
                <a:latin typeface="Söhne"/>
              </a:rPr>
              <a:t> column is populated with a sequence of integers starting from 1 up to the number of rows in the </a:t>
            </a:r>
            <a:r>
              <a:rPr kumimoji="0" lang="en-US" altLang="en-US" sz="1800" b="0" i="0" u="none" strike="noStrike" cap="none" normalizeH="0" baseline="0" dirty="0" err="1">
                <a:ln>
                  <a:noFill/>
                </a:ln>
                <a:solidFill>
                  <a:schemeClr val="bg1"/>
                </a:solidFill>
                <a:effectLst/>
                <a:latin typeface="Söhne"/>
              </a:rPr>
              <a:t>DataFrame</a:t>
            </a:r>
            <a:r>
              <a:rPr kumimoji="0" lang="en-US" altLang="en-US" sz="1800" b="0" i="0" u="none" strike="noStrike" cap="none" normalizeH="0" baseline="0" dirty="0">
                <a:ln>
                  <a:noFill/>
                </a:ln>
                <a:solidFill>
                  <a:schemeClr val="bg1"/>
                </a:solidFill>
                <a:effectLst/>
                <a:latin typeface="Söhne"/>
              </a:rPr>
              <a:t>. This creates a unique identifier for each row, which can be helpful for indexing, joining with other data sets, or simply to have a unique reference for each complaint. The </a:t>
            </a:r>
            <a:r>
              <a:rPr kumimoji="0" lang="en-US" altLang="en-US" b="1" i="0" u="none" strike="noStrike" cap="none" normalizeH="0" baseline="0" dirty="0">
                <a:ln>
                  <a:noFill/>
                </a:ln>
                <a:solidFill>
                  <a:schemeClr val="bg1"/>
                </a:solidFill>
                <a:effectLst/>
                <a:latin typeface="Söhne Mono"/>
              </a:rPr>
              <a:t>range</a:t>
            </a:r>
            <a:r>
              <a:rPr kumimoji="0" lang="en-US" altLang="en-US" sz="1800" b="0" i="0" u="none" strike="noStrike" cap="none" normalizeH="0" baseline="0" dirty="0">
                <a:ln>
                  <a:noFill/>
                </a:ln>
                <a:solidFill>
                  <a:schemeClr val="bg1"/>
                </a:solidFill>
                <a:effectLst/>
                <a:latin typeface="Söhne"/>
              </a:rPr>
              <a:t> function is used in combination with </a:t>
            </a:r>
            <a:r>
              <a:rPr kumimoji="0" lang="en-US" altLang="en-US" b="1" i="0" u="none" strike="noStrike" cap="none" normalizeH="0" baseline="0" dirty="0" err="1">
                <a:ln>
                  <a:noFill/>
                </a:ln>
                <a:solidFill>
                  <a:schemeClr val="bg1"/>
                </a:solidFill>
                <a:effectLst/>
                <a:latin typeface="Söhne Mono"/>
              </a:rPr>
              <a:t>len</a:t>
            </a:r>
            <a:r>
              <a:rPr kumimoji="0" lang="en-US" altLang="en-US" b="1" i="0" u="none" strike="noStrike" cap="none" normalizeH="0" baseline="0" dirty="0">
                <a:ln>
                  <a:noFill/>
                </a:ln>
                <a:solidFill>
                  <a:schemeClr val="bg1"/>
                </a:solidFill>
                <a:effectLst/>
                <a:latin typeface="Söhne Mono"/>
              </a:rPr>
              <a:t>(</a:t>
            </a:r>
            <a:r>
              <a:rPr kumimoji="0" lang="en-US" altLang="en-US" b="1" i="0" u="none" strike="noStrike" cap="none" normalizeH="0" baseline="0" dirty="0" err="1">
                <a:ln>
                  <a:noFill/>
                </a:ln>
                <a:solidFill>
                  <a:schemeClr val="bg1"/>
                </a:solidFill>
                <a:effectLst/>
                <a:latin typeface="Söhne Mono"/>
              </a:rPr>
              <a:t>Consumer_Complaints_Data</a:t>
            </a:r>
            <a:r>
              <a:rPr kumimoji="0" lang="en-US" altLang="en-US" b="1" i="0" u="none" strike="noStrike" cap="none" normalizeH="0" baseline="0" dirty="0">
                <a:ln>
                  <a:noFill/>
                </a:ln>
                <a:solidFill>
                  <a:schemeClr val="bg1"/>
                </a:solidFill>
                <a:effectLst/>
                <a:latin typeface="Söhne Mono"/>
              </a:rPr>
              <a:t>)</a:t>
            </a:r>
            <a:r>
              <a:rPr kumimoji="0" lang="en-US" altLang="en-US" sz="1800" b="0" i="0" u="none" strike="noStrike" cap="none" normalizeH="0" baseline="0" dirty="0">
                <a:ln>
                  <a:noFill/>
                </a:ln>
                <a:solidFill>
                  <a:schemeClr val="bg1"/>
                </a:solidFill>
                <a:effectLst/>
                <a:latin typeface="Söhne"/>
              </a:rPr>
              <a:t> to generate this sequence of numbers</a:t>
            </a:r>
            <a:r>
              <a:rPr kumimoji="0" lang="en-US" altLang="en-US" sz="1050" b="0" i="0" u="none" strike="noStrike" cap="none" normalizeH="0" baseline="0" dirty="0">
                <a:ln>
                  <a:noFill/>
                </a:ln>
                <a:solidFill>
                  <a:schemeClr val="bg1"/>
                </a:solidFill>
                <a:effectLst/>
              </a:rPr>
              <a:t> </a:t>
            </a:r>
            <a:endParaRPr kumimoji="0" lang="en-US" altLang="en-US" sz="2800" b="0" i="0" u="none" strike="noStrike" cap="none" normalizeH="0" baseline="0" dirty="0">
              <a:ln>
                <a:noFill/>
              </a:ln>
              <a:solidFill>
                <a:schemeClr val="bg1"/>
              </a:solidFill>
              <a:effectLst/>
              <a:latin typeface="Arial" panose="020B0604020202020204" pitchFamily="34" charset="0"/>
            </a:endParaRPr>
          </a:p>
          <a:p>
            <a:endParaRPr lang="en-US" dirty="0"/>
          </a:p>
        </p:txBody>
      </p:sp>
      <p:cxnSp>
        <p:nvCxnSpPr>
          <p:cNvPr id="2" name="Straight Connector 1">
            <a:extLst>
              <a:ext uri="{FF2B5EF4-FFF2-40B4-BE49-F238E27FC236}">
                <a16:creationId xmlns:a16="http://schemas.microsoft.com/office/drawing/2014/main" id="{A97E478D-456C-D840-A600-D3B6A5376F66}"/>
              </a:ext>
            </a:extLst>
          </p:cNvPr>
          <p:cNvCxnSpPr/>
          <p:nvPr/>
        </p:nvCxnSpPr>
        <p:spPr>
          <a:xfrm>
            <a:off x="314632" y="481781"/>
            <a:ext cx="0" cy="56437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4E6762F7-6C58-0824-4A56-E00A8BAD47BF}"/>
              </a:ext>
            </a:extLst>
          </p:cNvPr>
          <p:cNvSpPr/>
          <p:nvPr/>
        </p:nvSpPr>
        <p:spPr>
          <a:xfrm>
            <a:off x="190919" y="481781"/>
            <a:ext cx="274320" cy="27432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26E69948-885E-9578-C14B-9F643C29937D}"/>
              </a:ext>
            </a:extLst>
          </p:cNvPr>
          <p:cNvSpPr/>
          <p:nvPr/>
        </p:nvSpPr>
        <p:spPr>
          <a:xfrm>
            <a:off x="186168" y="1809834"/>
            <a:ext cx="274320" cy="27432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DEE4D089-7112-F59C-5D50-50E623D796EF}"/>
              </a:ext>
            </a:extLst>
          </p:cNvPr>
          <p:cNvSpPr/>
          <p:nvPr/>
        </p:nvSpPr>
        <p:spPr>
          <a:xfrm>
            <a:off x="186168" y="4671432"/>
            <a:ext cx="274320" cy="27432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9ACC747C-D841-0E07-8764-95918B4FA1A0}"/>
              </a:ext>
            </a:extLst>
          </p:cNvPr>
          <p:cNvSpPr/>
          <p:nvPr/>
        </p:nvSpPr>
        <p:spPr>
          <a:xfrm>
            <a:off x="186168" y="3268519"/>
            <a:ext cx="274320" cy="27432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7EE6C862-EA2C-0E2F-4F49-D5BFF748A1D6}"/>
              </a:ext>
            </a:extLst>
          </p:cNvPr>
          <p:cNvSpPr/>
          <p:nvPr/>
        </p:nvSpPr>
        <p:spPr>
          <a:xfrm>
            <a:off x="40312" y="5892409"/>
            <a:ext cx="548640" cy="54864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7923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7CBB44-B159-BA1B-34CF-0893415FF3F9}"/>
              </a:ext>
            </a:extLst>
          </p:cNvPr>
          <p:cNvSpPr txBox="1"/>
          <p:nvPr/>
        </p:nvSpPr>
        <p:spPr>
          <a:xfrm>
            <a:off x="0" y="0"/>
            <a:ext cx="12034684" cy="5693866"/>
          </a:xfrm>
          <a:prstGeom prst="rect">
            <a:avLst/>
          </a:prstGeom>
          <a:noFill/>
        </p:spPr>
        <p:txBody>
          <a:bodyPr wrap="square" rtlCol="0">
            <a:spAutoFit/>
          </a:bodyPr>
          <a:lstStyle/>
          <a:p>
            <a:pPr algn="ctr"/>
            <a:r>
              <a:rPr lang="en-US" sz="5400" b="1" i="0" dirty="0">
                <a:solidFill>
                  <a:srgbClr val="0D0D0D"/>
                </a:solidFill>
                <a:effectLst/>
                <a:latin typeface="Söhne"/>
              </a:rPr>
              <a:t>Conclusion</a:t>
            </a:r>
          </a:p>
          <a:p>
            <a:pPr algn="ctr"/>
            <a:endParaRPr lang="en-US" sz="5400" b="0" i="0" dirty="0">
              <a:solidFill>
                <a:srgbClr val="0D0D0D"/>
              </a:solidFill>
              <a:effectLst/>
              <a:latin typeface="Söhne"/>
            </a:endParaRPr>
          </a:p>
          <a:p>
            <a:r>
              <a:rPr lang="en-US" sz="2800" b="0" i="0" dirty="0">
                <a:solidFill>
                  <a:srgbClr val="0D0D0D"/>
                </a:solidFill>
                <a:effectLst/>
                <a:latin typeface="Söhne"/>
              </a:rPr>
              <a:t>Initial analysis indicates that the bulk of the complaints are related to mortgages and loan servicing, with a substantial number being resolved with explanations provided by the financial institutions. Most companies appear to respond in a timely manner, although there are cases where disputes arise post-resolution. Seasonality may affect complaint volumes, peaking in the third quarter of the year, and declining towards the end of the analyzed period. The addition of an ID column suggests future work may include individual complaint tracking or further detailed analysis. This project lays the groundwork for targeted improvements in consumer financial protection and company response practices</a:t>
            </a:r>
            <a:endParaRPr lang="en-US" sz="2800" b="1" i="0" dirty="0">
              <a:solidFill>
                <a:srgbClr val="0D0D0D"/>
              </a:solidFill>
              <a:effectLst/>
              <a:latin typeface="Söhne"/>
            </a:endParaRPr>
          </a:p>
        </p:txBody>
      </p:sp>
    </p:spTree>
    <p:extLst>
      <p:ext uri="{BB962C8B-B14F-4D97-AF65-F5344CB8AC3E}">
        <p14:creationId xmlns:p14="http://schemas.microsoft.com/office/powerpoint/2010/main" val="3761311981"/>
      </p:ext>
    </p:ext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7CBB44-B159-BA1B-34CF-0893415FF3F9}"/>
              </a:ext>
            </a:extLst>
          </p:cNvPr>
          <p:cNvSpPr txBox="1"/>
          <p:nvPr/>
        </p:nvSpPr>
        <p:spPr>
          <a:xfrm>
            <a:off x="167148" y="1474839"/>
            <a:ext cx="11867536" cy="3416320"/>
          </a:xfrm>
          <a:prstGeom prst="rect">
            <a:avLst/>
          </a:prstGeom>
          <a:noFill/>
        </p:spPr>
        <p:txBody>
          <a:bodyPr wrap="square" rtlCol="0">
            <a:spAutoFit/>
          </a:bodyPr>
          <a:lstStyle/>
          <a:p>
            <a:pPr algn="ctr"/>
            <a:endParaRPr lang="en-US" sz="5400" b="1" dirty="0">
              <a:solidFill>
                <a:srgbClr val="0D0D0D"/>
              </a:solidFill>
              <a:latin typeface="Söhne"/>
            </a:endParaRPr>
          </a:p>
          <a:p>
            <a:pPr algn="ctr"/>
            <a:endParaRPr lang="en-US" sz="5400" b="1" i="0" dirty="0">
              <a:solidFill>
                <a:srgbClr val="0D0D0D"/>
              </a:solidFill>
              <a:effectLst/>
              <a:latin typeface="Söhne"/>
            </a:endParaRPr>
          </a:p>
          <a:p>
            <a:pPr algn="ctr"/>
            <a:r>
              <a:rPr lang="en-US" sz="5400" b="1" i="0" dirty="0">
                <a:solidFill>
                  <a:srgbClr val="0D0D0D"/>
                </a:solidFill>
                <a:effectLst/>
                <a:latin typeface="Söhne"/>
              </a:rPr>
              <a:t>Visualization</a:t>
            </a:r>
          </a:p>
          <a:p>
            <a:pPr algn="ctr"/>
            <a:endParaRPr lang="en-US" sz="5400" b="1" i="0" dirty="0">
              <a:solidFill>
                <a:srgbClr val="0D0D0D"/>
              </a:solidFill>
              <a:effectLst/>
              <a:latin typeface="Söhne"/>
            </a:endParaRPr>
          </a:p>
        </p:txBody>
      </p:sp>
    </p:spTree>
    <p:extLst>
      <p:ext uri="{BB962C8B-B14F-4D97-AF65-F5344CB8AC3E}">
        <p14:creationId xmlns:p14="http://schemas.microsoft.com/office/powerpoint/2010/main" val="402584921"/>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80870" y="-26376"/>
            <a:ext cx="12579647"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94696" y="2313069"/>
            <a:ext cx="2280355"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133952" y="2313069"/>
            <a:ext cx="2280356"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813924" y="251210"/>
            <a:ext cx="5239641" cy="6324642"/>
          </a:xfrm>
        </p:spPr>
      </p:pic>
      <p:sp>
        <p:nvSpPr>
          <p:cNvPr id="50" name="TextBox 49">
            <a:extLst>
              <a:ext uri="{FF2B5EF4-FFF2-40B4-BE49-F238E27FC236}">
                <a16:creationId xmlns:a16="http://schemas.microsoft.com/office/drawing/2014/main" id="{3F209002-E608-4BB4-4CAB-14A1A743D29F}"/>
              </a:ext>
            </a:extLst>
          </p:cNvPr>
          <p:cNvSpPr txBox="1"/>
          <p:nvPr/>
        </p:nvSpPr>
        <p:spPr>
          <a:xfrm>
            <a:off x="446880" y="757759"/>
            <a:ext cx="3367045" cy="5786199"/>
          </a:xfrm>
          <a:prstGeom prst="rect">
            <a:avLst/>
          </a:prstGeom>
          <a:noFill/>
        </p:spPr>
        <p:txBody>
          <a:bodyPr wrap="square" rtlCol="0">
            <a:spAutoFit/>
          </a:bodyPr>
          <a:lstStyle/>
          <a:p>
            <a:pPr algn="l"/>
            <a:r>
              <a:rPr lang="en-US" sz="1600" b="0" i="0" dirty="0">
                <a:solidFill>
                  <a:schemeClr val="bg1"/>
                </a:solidFill>
                <a:effectLst/>
                <a:latin typeface="Söhne"/>
              </a:rPr>
              <a:t>The dashboard shows data on consumer complaints categorized into three main issues:</a:t>
            </a:r>
          </a:p>
          <a:p>
            <a:pPr algn="l">
              <a:buFont typeface="Arial" panose="020B0604020202020204" pitchFamily="34" charset="0"/>
              <a:buChar char="•"/>
            </a:pPr>
            <a:r>
              <a:rPr lang="en-US" sz="1600" b="1" i="0" dirty="0">
                <a:solidFill>
                  <a:schemeClr val="bg1"/>
                </a:solidFill>
                <a:effectLst/>
                <a:latin typeface="Söhne"/>
              </a:rPr>
              <a:t>Issue1Count</a:t>
            </a:r>
            <a:r>
              <a:rPr lang="en-US" sz="1600" b="0" i="0" dirty="0">
                <a:solidFill>
                  <a:schemeClr val="bg1"/>
                </a:solidFill>
                <a:effectLst/>
                <a:latin typeface="Söhne"/>
              </a:rPr>
              <a:t>: The most common complaint is about "Loan modification/foreclosure" with 97,191 cases, followed by "Incorrect information on credit report" with 66,718 complaints. The least complaints are related to "Repaying your loan" at 3,920.</a:t>
            </a:r>
          </a:p>
          <a:p>
            <a:pPr algn="l">
              <a:buFont typeface="Arial" panose="020B0604020202020204" pitchFamily="34" charset="0"/>
              <a:buChar char="•"/>
            </a:pPr>
            <a:r>
              <a:rPr lang="en-US" sz="1600" b="1" i="0" dirty="0">
                <a:solidFill>
                  <a:schemeClr val="bg1"/>
                </a:solidFill>
                <a:effectLst/>
                <a:latin typeface="Söhne"/>
              </a:rPr>
              <a:t>Issue2Count</a:t>
            </a:r>
            <a:r>
              <a:rPr lang="en-US" sz="1600" b="0" i="0" dirty="0">
                <a:solidFill>
                  <a:schemeClr val="bg1"/>
                </a:solidFill>
                <a:effectLst/>
                <a:latin typeface="Söhne"/>
              </a:rPr>
              <a:t>: Here again, "Collection" leads with 97,191 complaints, "Payments" come next with 60,375, while the least are "Savings or rewards features" at 33 complaints.</a:t>
            </a:r>
          </a:p>
          <a:p>
            <a:pPr algn="l">
              <a:buFont typeface="Arial" panose="020B0604020202020204" pitchFamily="34" charset="0"/>
              <a:buChar char="•"/>
            </a:pPr>
            <a:r>
              <a:rPr lang="en-US" sz="1600" b="1" i="0" dirty="0">
                <a:solidFill>
                  <a:schemeClr val="bg1"/>
                </a:solidFill>
                <a:effectLst/>
                <a:latin typeface="Söhne"/>
              </a:rPr>
              <a:t>Issue3Count</a:t>
            </a:r>
            <a:r>
              <a:rPr lang="en-US" sz="1600" b="0" i="0" dirty="0">
                <a:solidFill>
                  <a:schemeClr val="bg1"/>
                </a:solidFill>
                <a:effectLst/>
                <a:latin typeface="Söhne"/>
              </a:rPr>
              <a:t>: Mimics the first chart with "Foreclosure" at the top with 97,191 complaints, followed by "Escrow account" with 60,375. The lowest are for "Mortgage broker" at 13,306</a:t>
            </a:r>
          </a:p>
          <a:p>
            <a:endParaRPr lang="en-US" dirty="0"/>
          </a:p>
        </p:txBody>
      </p:sp>
      <p:cxnSp>
        <p:nvCxnSpPr>
          <p:cNvPr id="52" name="Straight Connector 51">
            <a:extLst>
              <a:ext uri="{FF2B5EF4-FFF2-40B4-BE49-F238E27FC236}">
                <a16:creationId xmlns:a16="http://schemas.microsoft.com/office/drawing/2014/main" id="{28E5E38A-E4C7-943A-A1A3-95FE74AB660A}"/>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Oval 52">
            <a:hlinkClick r:id="rId6" action="ppaction://hlinksldjump"/>
            <a:extLst>
              <a:ext uri="{FF2B5EF4-FFF2-40B4-BE49-F238E27FC236}">
                <a16:creationId xmlns:a16="http://schemas.microsoft.com/office/drawing/2014/main" id="{0D8A9A59-6361-AF0A-A080-180174DFEC1F}"/>
              </a:ext>
            </a:extLst>
          </p:cNvPr>
          <p:cNvSpPr/>
          <p:nvPr/>
        </p:nvSpPr>
        <p:spPr>
          <a:xfrm>
            <a:off x="129145" y="-26376"/>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hlinkClick r:id="rId7" action="ppaction://hlinksldjump"/>
            <a:extLst>
              <a:ext uri="{FF2B5EF4-FFF2-40B4-BE49-F238E27FC236}">
                <a16:creationId xmlns:a16="http://schemas.microsoft.com/office/drawing/2014/main" id="{89FC342E-0285-C087-0304-4CF24905F56F}"/>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hlinkClick r:id="rId8" action="ppaction://hlinksldjump"/>
            <a:extLst>
              <a:ext uri="{FF2B5EF4-FFF2-40B4-BE49-F238E27FC236}">
                <a16:creationId xmlns:a16="http://schemas.microsoft.com/office/drawing/2014/main" id="{1211664B-3911-4CB0-23B3-DF220138605E}"/>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hlinkClick r:id="rId9" action="ppaction://hlinksldjump"/>
            <a:extLst>
              <a:ext uri="{FF2B5EF4-FFF2-40B4-BE49-F238E27FC236}">
                <a16:creationId xmlns:a16="http://schemas.microsoft.com/office/drawing/2014/main" id="{09ACC58B-85ED-0E52-501F-36F23DFEB779}"/>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hlinkClick r:id="rId10" action="ppaction://hlinksldjump"/>
            <a:extLst>
              <a:ext uri="{FF2B5EF4-FFF2-40B4-BE49-F238E27FC236}">
                <a16:creationId xmlns:a16="http://schemas.microsoft.com/office/drawing/2014/main" id="{9D87084E-9B72-B7FD-78C8-46DE5F667BCC}"/>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hlinkClick r:id="rId11" action="ppaction://hlinksldjump"/>
            <a:extLst>
              <a:ext uri="{FF2B5EF4-FFF2-40B4-BE49-F238E27FC236}">
                <a16:creationId xmlns:a16="http://schemas.microsoft.com/office/drawing/2014/main" id="{13EEAD5A-BCFA-EAC0-4B68-B0CBA23A556C}"/>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hlinkClick r:id="rId12" action="ppaction://hlinksldjump"/>
            <a:extLst>
              <a:ext uri="{FF2B5EF4-FFF2-40B4-BE49-F238E27FC236}">
                <a16:creationId xmlns:a16="http://schemas.microsoft.com/office/drawing/2014/main" id="{E9C48EA7-3CC2-31CF-BF97-31AED3466664}"/>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hlinkClick r:id="rId13" action="ppaction://hlinksldjump"/>
            <a:extLst>
              <a:ext uri="{FF2B5EF4-FFF2-40B4-BE49-F238E27FC236}">
                <a16:creationId xmlns:a16="http://schemas.microsoft.com/office/drawing/2014/main" id="{B5FBF1A2-4076-A269-4EB4-959E328C0B5B}"/>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hlinkClick r:id="rId14" action="ppaction://hlinksldjump"/>
            <a:extLst>
              <a:ext uri="{FF2B5EF4-FFF2-40B4-BE49-F238E27FC236}">
                <a16:creationId xmlns:a16="http://schemas.microsoft.com/office/drawing/2014/main" id="{F354DAC5-7BEB-6C81-1090-1B44F9958D38}"/>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hlinkClick r:id="rId15" action="ppaction://hlinksldjump"/>
            <a:extLst>
              <a:ext uri="{FF2B5EF4-FFF2-40B4-BE49-F238E27FC236}">
                <a16:creationId xmlns:a16="http://schemas.microsoft.com/office/drawing/2014/main" id="{6954A57C-630B-6035-ACBD-671B54E0BB40}"/>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hlinkClick r:id="rId16" action="ppaction://hlinksldjump"/>
            <a:extLst>
              <a:ext uri="{FF2B5EF4-FFF2-40B4-BE49-F238E27FC236}">
                <a16:creationId xmlns:a16="http://schemas.microsoft.com/office/drawing/2014/main" id="{A3CDEEA1-44BD-533F-7C4B-C319B11C56AE}"/>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hlinkClick r:id="rId17" action="ppaction://hlinksldjump"/>
            <a:extLst>
              <a:ext uri="{FF2B5EF4-FFF2-40B4-BE49-F238E27FC236}">
                <a16:creationId xmlns:a16="http://schemas.microsoft.com/office/drawing/2014/main" id="{101356E1-3DBE-B7BA-0B20-9E4BF21A781A}"/>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hlinkClick r:id="rId18" action="ppaction://hlinksldjump"/>
            <a:extLst>
              <a:ext uri="{FF2B5EF4-FFF2-40B4-BE49-F238E27FC236}">
                <a16:creationId xmlns:a16="http://schemas.microsoft.com/office/drawing/2014/main" id="{E43EDBAE-A234-DA5B-C3EF-12D7BDE34B63}"/>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hlinkClick r:id="rId19" action="ppaction://hlinksldjump"/>
            <a:extLst>
              <a:ext uri="{FF2B5EF4-FFF2-40B4-BE49-F238E27FC236}">
                <a16:creationId xmlns:a16="http://schemas.microsoft.com/office/drawing/2014/main" id="{595E1442-B5E6-3281-43F5-1688203A16A3}"/>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hlinkClick r:id="rId20" action="ppaction://hlinksldjump"/>
            <a:extLst>
              <a:ext uri="{FF2B5EF4-FFF2-40B4-BE49-F238E27FC236}">
                <a16:creationId xmlns:a16="http://schemas.microsoft.com/office/drawing/2014/main" id="{7DF27270-C358-E636-9E27-430C4CFA8C79}"/>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hlinkClick r:id="rId21" action="ppaction://hlinksldjump"/>
            <a:extLst>
              <a:ext uri="{FF2B5EF4-FFF2-40B4-BE49-F238E27FC236}">
                <a16:creationId xmlns:a16="http://schemas.microsoft.com/office/drawing/2014/main" id="{306CC1D5-18BD-9A41-AA59-3B6EC9F0EEC8}"/>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hlinkClick r:id="rId22" action="ppaction://hlinksldjump"/>
            <a:extLst>
              <a:ext uri="{FF2B5EF4-FFF2-40B4-BE49-F238E27FC236}">
                <a16:creationId xmlns:a16="http://schemas.microsoft.com/office/drawing/2014/main" id="{6CA385B7-9DF9-DA5B-01CD-E5F069936CD7}"/>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hlinkClick r:id="rId23" action="ppaction://hlinksldjump"/>
            <a:extLst>
              <a:ext uri="{FF2B5EF4-FFF2-40B4-BE49-F238E27FC236}">
                <a16:creationId xmlns:a16="http://schemas.microsoft.com/office/drawing/2014/main" id="{AEC237EA-E927-9F1C-1585-2BA7AA0BD37D}"/>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hlinkClick r:id="rId24" action="ppaction://hlinksldjump"/>
            <a:extLst>
              <a:ext uri="{FF2B5EF4-FFF2-40B4-BE49-F238E27FC236}">
                <a16:creationId xmlns:a16="http://schemas.microsoft.com/office/drawing/2014/main" id="{C021CD86-DBF7-F217-E472-8F527D90910A}"/>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4478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110532" y="-26376"/>
            <a:ext cx="12509309"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37942" y="2313069"/>
            <a:ext cx="2153265" cy="2456755"/>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04290" y="2313069"/>
            <a:ext cx="2153265" cy="2456755"/>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726322" y="251209"/>
            <a:ext cx="5397581" cy="6324642"/>
          </a:xfrm>
        </p:spPr>
      </p:pic>
      <p:sp>
        <p:nvSpPr>
          <p:cNvPr id="50" name="TextBox 49">
            <a:extLst>
              <a:ext uri="{FF2B5EF4-FFF2-40B4-BE49-F238E27FC236}">
                <a16:creationId xmlns:a16="http://schemas.microsoft.com/office/drawing/2014/main" id="{3F209002-E608-4BB4-4CAB-14A1A743D29F}"/>
              </a:ext>
            </a:extLst>
          </p:cNvPr>
          <p:cNvSpPr txBox="1"/>
          <p:nvPr/>
        </p:nvSpPr>
        <p:spPr>
          <a:xfrm>
            <a:off x="442562" y="251209"/>
            <a:ext cx="3283760" cy="6771084"/>
          </a:xfrm>
          <a:prstGeom prst="rect">
            <a:avLst/>
          </a:prstGeom>
          <a:noFill/>
        </p:spPr>
        <p:txBody>
          <a:bodyPr wrap="square" rtlCol="0">
            <a:spAutoFit/>
          </a:bodyPr>
          <a:lstStyle/>
          <a:p>
            <a:pPr algn="l"/>
            <a:r>
              <a:rPr lang="en-US" sz="1600" b="0" i="0" dirty="0">
                <a:solidFill>
                  <a:schemeClr val="bg1"/>
                </a:solidFill>
                <a:effectLst/>
                <a:latin typeface="Söhne"/>
              </a:rPr>
              <a:t>The dashboard displays consumer complaint counts for various companies and categorizes the issues into three main types.</a:t>
            </a:r>
          </a:p>
          <a:p>
            <a:pPr algn="l">
              <a:buFont typeface="Arial" panose="020B0604020202020204" pitchFamily="34" charset="0"/>
              <a:buChar char="•"/>
            </a:pPr>
            <a:r>
              <a:rPr lang="en-US" sz="1600" b="1" i="0" dirty="0" err="1">
                <a:solidFill>
                  <a:schemeClr val="bg1"/>
                </a:solidFill>
                <a:effectLst/>
                <a:latin typeface="Söhne"/>
              </a:rPr>
              <a:t>CompanyIssueCount</a:t>
            </a:r>
            <a:r>
              <a:rPr lang="en-US" sz="1600" b="0" i="0" dirty="0">
                <a:solidFill>
                  <a:schemeClr val="bg1"/>
                </a:solidFill>
                <a:effectLst/>
                <a:latin typeface="Söhne"/>
              </a:rPr>
              <a:t>: Bank of America has the highest number of complaints at 55,998, followed by Wells Fargo &amp; Company at 42,024, and JPMorgan Chase &amp; Co. at 33,881. Equifax and Experian are the credit bureaus with significant complaint counts.</a:t>
            </a:r>
          </a:p>
          <a:p>
            <a:pPr algn="l">
              <a:buFont typeface="Arial" panose="020B0604020202020204" pitchFamily="34" charset="0"/>
              <a:buChar char="•"/>
            </a:pPr>
            <a:r>
              <a:rPr lang="en-US" sz="1600" b="1" i="0" dirty="0">
                <a:solidFill>
                  <a:schemeClr val="bg1"/>
                </a:solidFill>
                <a:effectLst/>
                <a:latin typeface="Söhne"/>
              </a:rPr>
              <a:t>Individual Company Issues</a:t>
            </a:r>
            <a:r>
              <a:rPr lang="en-US" sz="1600" b="0" i="0" dirty="0">
                <a:solidFill>
                  <a:schemeClr val="bg1"/>
                </a:solidFill>
                <a:effectLst/>
                <a:latin typeface="Söhne"/>
              </a:rPr>
              <a:t>:</a:t>
            </a:r>
          </a:p>
          <a:p>
            <a:pPr algn="l">
              <a:buFont typeface="Arial" panose="020B0604020202020204" pitchFamily="34" charset="0"/>
              <a:buChar char="•"/>
            </a:pPr>
            <a:r>
              <a:rPr lang="en-US" sz="1600" b="0" i="0" dirty="0">
                <a:solidFill>
                  <a:schemeClr val="bg1"/>
                </a:solidFill>
                <a:effectLst/>
                <a:latin typeface="Söhne"/>
              </a:rPr>
              <a:t>For </a:t>
            </a:r>
            <a:r>
              <a:rPr lang="en-US" sz="1600" b="1" i="0" dirty="0">
                <a:solidFill>
                  <a:schemeClr val="bg1"/>
                </a:solidFill>
                <a:effectLst/>
                <a:latin typeface="Söhne"/>
              </a:rPr>
              <a:t>Bank of America</a:t>
            </a:r>
            <a:r>
              <a:rPr lang="en-US" sz="1600" b="0" i="0" dirty="0">
                <a:solidFill>
                  <a:schemeClr val="bg1"/>
                </a:solidFill>
                <a:effectLst/>
                <a:latin typeface="Söhne"/>
              </a:rPr>
              <a:t>, the primary issues are "Loan modification," "Loan servicing," and "Foreclosure" with no data for Issue 2 and 3 categories.</a:t>
            </a:r>
          </a:p>
          <a:p>
            <a:pPr algn="l">
              <a:buFont typeface="Arial" panose="020B0604020202020204" pitchFamily="34" charset="0"/>
              <a:buChar char="•"/>
            </a:pPr>
            <a:r>
              <a:rPr lang="en-US" sz="1600" b="1" i="0" dirty="0">
                <a:solidFill>
                  <a:schemeClr val="bg1"/>
                </a:solidFill>
                <a:effectLst/>
                <a:latin typeface="Söhne"/>
              </a:rPr>
              <a:t>JPMorgan Chase &amp; Co.</a:t>
            </a:r>
            <a:r>
              <a:rPr lang="en-US" sz="1600" b="0" i="0" dirty="0">
                <a:solidFill>
                  <a:schemeClr val="bg1"/>
                </a:solidFill>
                <a:effectLst/>
                <a:latin typeface="Söhne"/>
              </a:rPr>
              <a:t> shows a large number of "foreclosure" complaints and several other issues with no data for Issue 2 and 3.</a:t>
            </a:r>
          </a:p>
          <a:p>
            <a:pPr algn="l">
              <a:buFont typeface="Arial" panose="020B0604020202020204" pitchFamily="34" charset="0"/>
              <a:buChar char="•"/>
            </a:pPr>
            <a:r>
              <a:rPr lang="en-US" sz="1600" b="1" i="0" dirty="0">
                <a:solidFill>
                  <a:schemeClr val="bg1"/>
                </a:solidFill>
                <a:effectLst/>
                <a:latin typeface="Söhne"/>
              </a:rPr>
              <a:t>Wells Fargo &amp; Company</a:t>
            </a:r>
            <a:r>
              <a:rPr lang="en-US" sz="1600" b="0" i="0" dirty="0">
                <a:solidFill>
                  <a:schemeClr val="bg1"/>
                </a:solidFill>
                <a:effectLst/>
                <a:latin typeface="Söhne"/>
              </a:rPr>
              <a:t> similarly has "Loan modification," "Loan servicing," and "Foreclosure" as their top issues with no data for Issue 2 and 3.</a:t>
            </a:r>
          </a:p>
          <a:p>
            <a:endParaRPr lang="en-US" dirty="0"/>
          </a:p>
        </p:txBody>
      </p:sp>
      <p:cxnSp>
        <p:nvCxnSpPr>
          <p:cNvPr id="2" name="Straight Connector 1">
            <a:extLst>
              <a:ext uri="{FF2B5EF4-FFF2-40B4-BE49-F238E27FC236}">
                <a16:creationId xmlns:a16="http://schemas.microsoft.com/office/drawing/2014/main" id="{FACECB22-412D-8FDE-D393-E0041311A0A2}"/>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hlinkClick r:id="rId6" action="ppaction://hlinksldjump"/>
            <a:extLst>
              <a:ext uri="{FF2B5EF4-FFF2-40B4-BE49-F238E27FC236}">
                <a16:creationId xmlns:a16="http://schemas.microsoft.com/office/drawing/2014/main" id="{5C7CA01F-E133-84B7-CD55-FBF5ED07A872}"/>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7" action="ppaction://hlinksldjump"/>
            <a:extLst>
              <a:ext uri="{FF2B5EF4-FFF2-40B4-BE49-F238E27FC236}">
                <a16:creationId xmlns:a16="http://schemas.microsoft.com/office/drawing/2014/main" id="{6948739C-4D38-28FA-17C9-06FFF49458C3}"/>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hlinkClick r:id="rId8" action="ppaction://hlinksldjump"/>
            <a:extLst>
              <a:ext uri="{FF2B5EF4-FFF2-40B4-BE49-F238E27FC236}">
                <a16:creationId xmlns:a16="http://schemas.microsoft.com/office/drawing/2014/main" id="{D128469F-4B9C-1DDB-9C07-4E8E3DE77635}"/>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9" action="ppaction://hlinksldjump"/>
            <a:extLst>
              <a:ext uri="{FF2B5EF4-FFF2-40B4-BE49-F238E27FC236}">
                <a16:creationId xmlns:a16="http://schemas.microsoft.com/office/drawing/2014/main" id="{492BB8EE-E72E-CC8A-17AE-33D6F3996D91}"/>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hlinkClick r:id="rId10" action="ppaction://hlinksldjump"/>
            <a:extLst>
              <a:ext uri="{FF2B5EF4-FFF2-40B4-BE49-F238E27FC236}">
                <a16:creationId xmlns:a16="http://schemas.microsoft.com/office/drawing/2014/main" id="{A230046D-7BC3-6903-4C7B-626386020CD2}"/>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rId11" action="ppaction://hlinksldjump"/>
            <a:extLst>
              <a:ext uri="{FF2B5EF4-FFF2-40B4-BE49-F238E27FC236}">
                <a16:creationId xmlns:a16="http://schemas.microsoft.com/office/drawing/2014/main" id="{86F4BCD5-E549-CB04-C7D5-A1238A241922}"/>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hlinkClick r:id="rId12" action="ppaction://hlinksldjump"/>
            <a:extLst>
              <a:ext uri="{FF2B5EF4-FFF2-40B4-BE49-F238E27FC236}">
                <a16:creationId xmlns:a16="http://schemas.microsoft.com/office/drawing/2014/main" id="{212CC8F5-5D7E-2BF6-4BD2-881C5912B384}"/>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hlinkClick r:id="rId13" action="ppaction://hlinksldjump"/>
            <a:extLst>
              <a:ext uri="{FF2B5EF4-FFF2-40B4-BE49-F238E27FC236}">
                <a16:creationId xmlns:a16="http://schemas.microsoft.com/office/drawing/2014/main" id="{A8F9087B-D8A6-10FF-9CF6-293F12A2C522}"/>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hlinkClick r:id="rId14" action="ppaction://hlinksldjump"/>
            <a:extLst>
              <a:ext uri="{FF2B5EF4-FFF2-40B4-BE49-F238E27FC236}">
                <a16:creationId xmlns:a16="http://schemas.microsoft.com/office/drawing/2014/main" id="{CD71FB96-77C9-F71B-BFF1-FFB2F33214F5}"/>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hlinkClick r:id="rId15" action="ppaction://hlinksldjump"/>
            <a:extLst>
              <a:ext uri="{FF2B5EF4-FFF2-40B4-BE49-F238E27FC236}">
                <a16:creationId xmlns:a16="http://schemas.microsoft.com/office/drawing/2014/main" id="{9CA93D7F-2006-AC7F-B2D6-C5F5202A9EA5}"/>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hlinkClick r:id="rId16" action="ppaction://hlinksldjump"/>
            <a:extLst>
              <a:ext uri="{FF2B5EF4-FFF2-40B4-BE49-F238E27FC236}">
                <a16:creationId xmlns:a16="http://schemas.microsoft.com/office/drawing/2014/main" id="{59BC2938-92E8-4727-C6F2-A0543587CBBC}"/>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hlinkClick r:id="rId17" action="ppaction://hlinksldjump"/>
            <a:extLst>
              <a:ext uri="{FF2B5EF4-FFF2-40B4-BE49-F238E27FC236}">
                <a16:creationId xmlns:a16="http://schemas.microsoft.com/office/drawing/2014/main" id="{976D2E61-D598-8A60-5467-E846B8443121}"/>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hlinkClick r:id="rId18" action="ppaction://hlinksldjump"/>
            <a:extLst>
              <a:ext uri="{FF2B5EF4-FFF2-40B4-BE49-F238E27FC236}">
                <a16:creationId xmlns:a16="http://schemas.microsoft.com/office/drawing/2014/main" id="{15DC0B29-D36A-19A3-B5DF-95EA8DCACBA7}"/>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19" action="ppaction://hlinksldjump"/>
            <a:extLst>
              <a:ext uri="{FF2B5EF4-FFF2-40B4-BE49-F238E27FC236}">
                <a16:creationId xmlns:a16="http://schemas.microsoft.com/office/drawing/2014/main" id="{F3B5107A-80E3-FAE0-25F2-289F357DFC47}"/>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hlinkClick r:id="rId20" action="ppaction://hlinksldjump"/>
            <a:extLst>
              <a:ext uri="{FF2B5EF4-FFF2-40B4-BE49-F238E27FC236}">
                <a16:creationId xmlns:a16="http://schemas.microsoft.com/office/drawing/2014/main" id="{02D14E2D-2A5E-5921-4F9C-9528D08C29A4}"/>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hlinkClick r:id="rId21" action="ppaction://hlinksldjump"/>
            <a:extLst>
              <a:ext uri="{FF2B5EF4-FFF2-40B4-BE49-F238E27FC236}">
                <a16:creationId xmlns:a16="http://schemas.microsoft.com/office/drawing/2014/main" id="{1007538E-6C3E-212B-9FE8-6FCFAC312A0E}"/>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hlinkClick r:id="rId22" action="ppaction://hlinksldjump"/>
            <a:extLst>
              <a:ext uri="{FF2B5EF4-FFF2-40B4-BE49-F238E27FC236}">
                <a16:creationId xmlns:a16="http://schemas.microsoft.com/office/drawing/2014/main" id="{CA2AD8D8-3B07-ECCE-36D1-7EA10AF41F89}"/>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hlinkClick r:id="rId23" action="ppaction://hlinksldjump"/>
            <a:extLst>
              <a:ext uri="{FF2B5EF4-FFF2-40B4-BE49-F238E27FC236}">
                <a16:creationId xmlns:a16="http://schemas.microsoft.com/office/drawing/2014/main" id="{B6E8C296-CF7E-7DBD-7E04-70B5593C4E80}"/>
              </a:ext>
            </a:extLst>
          </p:cNvPr>
          <p:cNvSpPr/>
          <p:nvPr/>
        </p:nvSpPr>
        <p:spPr>
          <a:xfrm>
            <a:off x="114643" y="266948"/>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hlinkClick r:id="rId24" action="ppaction://hlinksldjump"/>
            <a:extLst>
              <a:ext uri="{FF2B5EF4-FFF2-40B4-BE49-F238E27FC236}">
                <a16:creationId xmlns:a16="http://schemas.microsoft.com/office/drawing/2014/main" id="{16523980-3E13-9378-7C88-5766E9ABBD38}"/>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647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321547" y="-26376"/>
            <a:ext cx="12720324"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27594" y="2313069"/>
            <a:ext cx="2069958" cy="2456755"/>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44483" y="2313069"/>
            <a:ext cx="2069961" cy="2456755"/>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794306" y="251209"/>
            <a:ext cx="5337027" cy="6430945"/>
          </a:xfrm>
        </p:spPr>
      </p:pic>
      <p:sp>
        <p:nvSpPr>
          <p:cNvPr id="50" name="TextBox 49">
            <a:extLst>
              <a:ext uri="{FF2B5EF4-FFF2-40B4-BE49-F238E27FC236}">
                <a16:creationId xmlns:a16="http://schemas.microsoft.com/office/drawing/2014/main" id="{3F209002-E608-4BB4-4CAB-14A1A743D29F}"/>
              </a:ext>
            </a:extLst>
          </p:cNvPr>
          <p:cNvSpPr txBox="1"/>
          <p:nvPr/>
        </p:nvSpPr>
        <p:spPr>
          <a:xfrm>
            <a:off x="429466" y="34543"/>
            <a:ext cx="3364840" cy="6740307"/>
          </a:xfrm>
          <a:prstGeom prst="rect">
            <a:avLst/>
          </a:prstGeom>
          <a:noFill/>
        </p:spPr>
        <p:txBody>
          <a:bodyPr wrap="square" rtlCol="0">
            <a:spAutoFit/>
          </a:bodyPr>
          <a:lstStyle/>
          <a:p>
            <a:pPr algn="l"/>
            <a:r>
              <a:rPr lang="en-US" sz="1600" b="0" i="0" dirty="0">
                <a:solidFill>
                  <a:schemeClr val="bg1"/>
                </a:solidFill>
                <a:effectLst/>
                <a:latin typeface="Söhne"/>
              </a:rPr>
              <a:t>The dashboard visualizes data related to consumer complaints over time, their submission methods, and the products involved.</a:t>
            </a:r>
          </a:p>
          <a:p>
            <a:pPr algn="l">
              <a:buFont typeface="Arial" panose="020B0604020202020204" pitchFamily="34" charset="0"/>
              <a:buChar char="•"/>
            </a:pPr>
            <a:r>
              <a:rPr lang="en-US" sz="1600" b="1" i="0" dirty="0" err="1">
                <a:solidFill>
                  <a:schemeClr val="bg1"/>
                </a:solidFill>
                <a:effectLst/>
                <a:latin typeface="Söhne"/>
              </a:rPr>
              <a:t>SeasonalityOfIssue</a:t>
            </a:r>
            <a:r>
              <a:rPr lang="en-US" sz="1600" b="0" i="0" dirty="0">
                <a:solidFill>
                  <a:schemeClr val="bg1"/>
                </a:solidFill>
                <a:effectLst/>
                <a:latin typeface="Söhne"/>
              </a:rPr>
              <a:t>: Shows a generally increasing trend in complaint counts from 2011 to 2015, with a peak in Q3 of 2015 at 46K complaints. There's a sharp drop to 7K in Q2 of 2016.</a:t>
            </a:r>
          </a:p>
          <a:p>
            <a:pPr algn="l">
              <a:buFont typeface="Arial" panose="020B0604020202020204" pitchFamily="34" charset="0"/>
              <a:buChar char="•"/>
            </a:pPr>
            <a:r>
              <a:rPr lang="en-US" sz="1600" b="1" i="0" dirty="0" err="1">
                <a:solidFill>
                  <a:schemeClr val="bg1"/>
                </a:solidFill>
                <a:effectLst/>
                <a:latin typeface="Söhne"/>
              </a:rPr>
              <a:t>SubmittedViaCount</a:t>
            </a:r>
            <a:r>
              <a:rPr lang="en-US" sz="1600" b="0" i="0" dirty="0">
                <a:solidFill>
                  <a:schemeClr val="bg1"/>
                </a:solidFill>
                <a:effectLst/>
                <a:latin typeface="Söhne"/>
              </a:rPr>
              <a:t>: The majority of complaints were submitted via the web (361,338), followed by referral (109,379). The least used methods were fax and email.</a:t>
            </a:r>
          </a:p>
          <a:p>
            <a:pPr algn="l">
              <a:buFont typeface="Arial" panose="020B0604020202020204" pitchFamily="34" charset="0"/>
              <a:buChar char="•"/>
            </a:pPr>
            <a:r>
              <a:rPr lang="en-US" sz="1600" b="1" i="0" dirty="0" err="1">
                <a:solidFill>
                  <a:schemeClr val="bg1"/>
                </a:solidFill>
                <a:effectLst/>
                <a:latin typeface="Söhne"/>
              </a:rPr>
              <a:t>ProductCount</a:t>
            </a:r>
            <a:r>
              <a:rPr lang="en-US" sz="1600" b="0" i="0" dirty="0">
                <a:solidFill>
                  <a:schemeClr val="bg1"/>
                </a:solidFill>
                <a:effectLst/>
                <a:latin typeface="Söhne"/>
              </a:rPr>
              <a:t>: Mortgages had the highest number of complaints (186,475), followed by debt collection and credit reporting. Payday loans, money transfers, prepaid cards, and others had the fewest complaints.</a:t>
            </a:r>
          </a:p>
          <a:p>
            <a:pPr algn="l">
              <a:buFont typeface="Arial" panose="020B0604020202020204" pitchFamily="34" charset="0"/>
              <a:buChar char="•"/>
            </a:pPr>
            <a:r>
              <a:rPr lang="en-US" sz="1600" b="1" i="0" dirty="0" err="1">
                <a:solidFill>
                  <a:schemeClr val="bg1"/>
                </a:solidFill>
                <a:effectLst/>
                <a:latin typeface="Söhne"/>
              </a:rPr>
              <a:t>Complaints_delivered_time</a:t>
            </a:r>
            <a:r>
              <a:rPr lang="en-US" sz="1600" b="0" i="0" dirty="0">
                <a:solidFill>
                  <a:schemeClr val="bg1"/>
                </a:solidFill>
                <a:effectLst/>
                <a:latin typeface="Söhne"/>
              </a:rPr>
              <a:t>: It takes longer for complaints submitted via postal mail (10 days) to be delivered compared to other methods. Web and phone are quicker with 4 and 6 days, respectively</a:t>
            </a:r>
          </a:p>
        </p:txBody>
      </p:sp>
      <p:cxnSp>
        <p:nvCxnSpPr>
          <p:cNvPr id="2" name="Straight Connector 1">
            <a:extLst>
              <a:ext uri="{FF2B5EF4-FFF2-40B4-BE49-F238E27FC236}">
                <a16:creationId xmlns:a16="http://schemas.microsoft.com/office/drawing/2014/main" id="{E9AB0537-0FEA-10B7-F4B9-7D93BB5A18A6}"/>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B13C521B-173A-D3E9-0EA3-3E2785741720}"/>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0843AC4A-2EE2-0F8D-3BC3-1AE9B6E8D4C3}"/>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34AD0A6D-3087-2C12-9AB9-AD3125AF0203}"/>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16786DE7-67DB-1817-1C65-A0CE90544309}"/>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0D9B523D-CDA2-8C9C-BC0E-5234D475DE2B}"/>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25A4AE94-ED67-FB4B-CCC8-81ED9355C412}"/>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FED754E6-94ED-C3D0-479E-D69B5063A04E}"/>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11C3505F-07B8-8C16-4E2D-ED14C6B9C5A4}"/>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71B7B649-4550-40C3-DF5A-89E2661EB703}"/>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9893D635-AAF3-FC63-7D8B-8C1E33AA3113}"/>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341E26A3-6504-987E-3AD4-38BEBD5F6E9C}"/>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EF1ECD24-5C36-42A1-E3E6-0101ECA3E769}"/>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3155D2E4-2449-C847-16CC-02C19D95637D}"/>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4344A9E7-C91D-744B-CAC7-9ECF0CF68569}"/>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46930180-48DE-EEAA-5034-A5B37C3DD57A}"/>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134649A9-B5BC-B229-5822-7BB9F27D7D33}"/>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98EAFC03-07D3-6560-F4C3-73E97521D0B3}"/>
              </a:ext>
            </a:extLst>
          </p:cNvPr>
          <p:cNvSpPr/>
          <p:nvPr/>
        </p:nvSpPr>
        <p:spPr>
          <a:xfrm>
            <a:off x="117546" y="630021"/>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38454225-1297-2067-E32E-5DC95DC46A4F}"/>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A9A93CCE-A288-FA79-3398-E1A6429C1754}"/>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4216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0" y="-26376"/>
            <a:ext cx="12398777"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50608" y="2313069"/>
            <a:ext cx="2153264" cy="2456755"/>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14338" y="2313069"/>
            <a:ext cx="2153264" cy="2456755"/>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874146" y="251209"/>
            <a:ext cx="5257187" cy="6450288"/>
          </a:xfrm>
        </p:spPr>
      </p:pic>
      <p:sp>
        <p:nvSpPr>
          <p:cNvPr id="50" name="TextBox 49">
            <a:extLst>
              <a:ext uri="{FF2B5EF4-FFF2-40B4-BE49-F238E27FC236}">
                <a16:creationId xmlns:a16="http://schemas.microsoft.com/office/drawing/2014/main" id="{3F209002-E608-4BB4-4CAB-14A1A743D29F}"/>
              </a:ext>
            </a:extLst>
          </p:cNvPr>
          <p:cNvSpPr txBox="1"/>
          <p:nvPr/>
        </p:nvSpPr>
        <p:spPr>
          <a:xfrm>
            <a:off x="418557" y="156503"/>
            <a:ext cx="3455590" cy="7017306"/>
          </a:xfrm>
          <a:prstGeom prst="rect">
            <a:avLst/>
          </a:prstGeom>
          <a:noFill/>
        </p:spPr>
        <p:txBody>
          <a:bodyPr wrap="square" rtlCol="0">
            <a:spAutoFit/>
          </a:bodyPr>
          <a:lstStyle/>
          <a:p>
            <a:pPr algn="l"/>
            <a:r>
              <a:rPr lang="en-US" sz="1600" b="0" i="0" dirty="0">
                <a:solidFill>
                  <a:schemeClr val="bg1"/>
                </a:solidFill>
                <a:effectLst/>
                <a:latin typeface="Söhne"/>
              </a:rPr>
              <a:t>The dashboard displays various metrics regarding consumer complaints:</a:t>
            </a:r>
          </a:p>
          <a:p>
            <a:pPr algn="l">
              <a:buFont typeface="Arial" panose="020B0604020202020204" pitchFamily="34" charset="0"/>
              <a:buChar char="•"/>
            </a:pPr>
            <a:r>
              <a:rPr lang="en-US" sz="1600" b="1" i="0" dirty="0" err="1">
                <a:solidFill>
                  <a:schemeClr val="bg1"/>
                </a:solidFill>
                <a:effectLst/>
                <a:latin typeface="Söhne"/>
              </a:rPr>
              <a:t>TimelyResponse</a:t>
            </a:r>
            <a:r>
              <a:rPr lang="en-US" sz="1600" b="0" i="0" dirty="0">
                <a:solidFill>
                  <a:schemeClr val="bg1"/>
                </a:solidFill>
                <a:effectLst/>
                <a:latin typeface="Söhne"/>
              </a:rPr>
              <a:t>: Wells Fargo &amp; Company has the highest number of complaints with a timely response (41,651), whereas Equifax has the highest number of complaints without a timely response (30,899).</a:t>
            </a:r>
          </a:p>
          <a:p>
            <a:pPr algn="l">
              <a:buFont typeface="Arial" panose="020B0604020202020204" pitchFamily="34" charset="0"/>
              <a:buChar char="•"/>
            </a:pPr>
            <a:r>
              <a:rPr lang="en-US" sz="1600" b="1" i="0" dirty="0" err="1">
                <a:solidFill>
                  <a:schemeClr val="bg1"/>
                </a:solidFill>
                <a:effectLst/>
                <a:latin typeface="Söhne"/>
              </a:rPr>
              <a:t>Company_response_to_consumer</a:t>
            </a:r>
            <a:r>
              <a:rPr lang="en-US" sz="1600" b="0" i="0" dirty="0">
                <a:solidFill>
                  <a:schemeClr val="bg1"/>
                </a:solidFill>
                <a:effectLst/>
                <a:latin typeface="Söhne"/>
              </a:rPr>
              <a:t>: For Bank of America, the majority of complaints were closed with explanation (37,212), and for Wells Fargo &amp; Company, the most complaints were closed with explanation (32,809) as well.</a:t>
            </a:r>
          </a:p>
          <a:p>
            <a:pPr algn="l">
              <a:buFont typeface="Arial" panose="020B0604020202020204" pitchFamily="34" charset="0"/>
              <a:buChar char="•"/>
            </a:pPr>
            <a:r>
              <a:rPr lang="en-US" sz="1600" b="1" i="0" dirty="0" err="1">
                <a:solidFill>
                  <a:schemeClr val="bg1"/>
                </a:solidFill>
                <a:effectLst/>
                <a:latin typeface="Söhne"/>
              </a:rPr>
              <a:t>Consumer_disputed</a:t>
            </a:r>
            <a:r>
              <a:rPr lang="en-US" sz="1600" b="1" i="0" dirty="0">
                <a:solidFill>
                  <a:schemeClr val="bg1"/>
                </a:solidFill>
                <a:effectLst/>
                <a:latin typeface="Söhne"/>
              </a:rPr>
              <a:t>?</a:t>
            </a:r>
            <a:r>
              <a:rPr lang="en-US" sz="1600" b="0" i="0" dirty="0">
                <a:solidFill>
                  <a:schemeClr val="bg1"/>
                </a:solidFill>
                <a:effectLst/>
                <a:latin typeface="Söhne"/>
              </a:rPr>
              <a:t>: Bank of America had many disputes not challenged by consumers (43,518 'No'), while Experian had a relatively high count of disputed complaints (27,014 'Yes').</a:t>
            </a:r>
          </a:p>
          <a:p>
            <a:pPr algn="l">
              <a:buFont typeface="Arial" panose="020B0604020202020204" pitchFamily="34" charset="0"/>
              <a:buChar char="•"/>
            </a:pPr>
            <a:r>
              <a:rPr lang="en-US" sz="1600" b="1" i="0" dirty="0" err="1">
                <a:solidFill>
                  <a:schemeClr val="bg1"/>
                </a:solidFill>
                <a:effectLst/>
                <a:latin typeface="Söhne"/>
              </a:rPr>
              <a:t>ProductIssuePerCompany</a:t>
            </a:r>
            <a:r>
              <a:rPr lang="en-US" sz="1600" b="0" i="0" dirty="0">
                <a:solidFill>
                  <a:schemeClr val="bg1"/>
                </a:solidFill>
                <a:effectLst/>
                <a:latin typeface="Söhne"/>
              </a:rPr>
              <a:t>: For Bank of America, 'Mortgage' issues were most prevalent (36,228), while for Wells Fargo &amp; Company, 'Mortgage' and 'Bank account or service' were common complaint subjects</a:t>
            </a:r>
          </a:p>
          <a:p>
            <a:endParaRPr lang="en-US" dirty="0"/>
          </a:p>
        </p:txBody>
      </p:sp>
      <p:cxnSp>
        <p:nvCxnSpPr>
          <p:cNvPr id="2" name="Straight Connector 1">
            <a:extLst>
              <a:ext uri="{FF2B5EF4-FFF2-40B4-BE49-F238E27FC236}">
                <a16:creationId xmlns:a16="http://schemas.microsoft.com/office/drawing/2014/main" id="{F6892CF5-2885-5E78-7993-9C92F0D0F4D9}"/>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510B5258-F615-80F8-F16C-FA2E84EA023C}"/>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CE432737-AE1A-66BA-E329-60AA16AA61D9}"/>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4025E2B6-06EA-ADEE-1AF9-78E606CF25B9}"/>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DD5CAD27-4F07-40DB-BACC-8941E3F55433}"/>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0F139856-672B-4DD1-F757-1C23B018DB21}"/>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9802B9F9-F343-F9FA-0AFB-73861EF4BB51}"/>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E9ACF6C3-79BE-00E9-EAF7-BE6F0A1B51B1}"/>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E90D0578-E6B0-ECFC-5167-3B27D0595D4C}"/>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5D2AF905-C2EC-C848-B3C9-DAF42C20AB77}"/>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D0A91F03-997D-BA57-7949-D9CD887662BC}"/>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F375530F-6225-19F9-7826-91FE559FB639}"/>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FDEEECD3-6963-03E0-1D1F-0CA310E6FF56}"/>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8AE21146-62EA-7753-09C4-1C3E0945F4E1}"/>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52B73B66-45CB-9502-0F3C-AFED1335E80E}"/>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5ACD7C55-0D6B-6628-3A67-5EC2FE1A339D}"/>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4E773FDB-DA40-FE3B-86A2-024963F1B348}"/>
              </a:ext>
            </a:extLst>
          </p:cNvPr>
          <p:cNvSpPr/>
          <p:nvPr/>
        </p:nvSpPr>
        <p:spPr>
          <a:xfrm>
            <a:off x="129145" y="979329"/>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BE68EEEA-80E0-DC3D-4E75-A263DF7F41A3}"/>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6805F259-BEFB-7EBE-3F20-4DED99126A7A}"/>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DB1AAF7F-7E1D-7287-6CEE-93E053132CEC}"/>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896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90435" y="-26376"/>
            <a:ext cx="12489212"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430517" y="2313069"/>
            <a:ext cx="2153266" cy="2472057"/>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04292" y="2313069"/>
            <a:ext cx="2153265"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797209" y="251209"/>
            <a:ext cx="5334124" cy="6324642"/>
          </a:xfrm>
        </p:spPr>
      </p:pic>
      <p:sp>
        <p:nvSpPr>
          <p:cNvPr id="50" name="TextBox 49">
            <a:extLst>
              <a:ext uri="{FF2B5EF4-FFF2-40B4-BE49-F238E27FC236}">
                <a16:creationId xmlns:a16="http://schemas.microsoft.com/office/drawing/2014/main" id="{3F209002-E608-4BB4-4CAB-14A1A743D29F}"/>
              </a:ext>
            </a:extLst>
          </p:cNvPr>
          <p:cNvSpPr txBox="1"/>
          <p:nvPr/>
        </p:nvSpPr>
        <p:spPr>
          <a:xfrm>
            <a:off x="422601" y="251209"/>
            <a:ext cx="3374608" cy="6368602"/>
          </a:xfrm>
          <a:prstGeom prst="rect">
            <a:avLst/>
          </a:prstGeom>
          <a:noFill/>
        </p:spPr>
        <p:txBody>
          <a:bodyPr wrap="square" rtlCol="0">
            <a:spAutoFit/>
          </a:bodyPr>
          <a:lstStyle/>
          <a:p>
            <a:pPr algn="l"/>
            <a:br>
              <a:rPr lang="en-US" b="0" i="0" dirty="0">
                <a:solidFill>
                  <a:srgbClr val="0D0D0D"/>
                </a:solidFill>
                <a:effectLst/>
                <a:latin typeface="Söhne"/>
              </a:rPr>
            </a:br>
            <a:r>
              <a:rPr lang="en-US" b="0" i="0" dirty="0">
                <a:solidFill>
                  <a:schemeClr val="bg1"/>
                </a:solidFill>
                <a:effectLst/>
                <a:latin typeface="Söhne"/>
              </a:rPr>
              <a:t>This chart details consumer complaints on various financial issues:</a:t>
            </a:r>
          </a:p>
          <a:p>
            <a:pPr algn="l">
              <a:buFont typeface="Arial" panose="020B0604020202020204" pitchFamily="34" charset="0"/>
              <a:buChar char="•"/>
            </a:pPr>
            <a:r>
              <a:rPr lang="en-US" b="0" i="0" dirty="0">
                <a:solidFill>
                  <a:schemeClr val="bg1"/>
                </a:solidFill>
                <a:effectLst/>
                <a:latin typeface="Söhne"/>
              </a:rPr>
              <a:t>The most common complaint is regarding "Loan modification/foreclosure" with 97,191 cases.</a:t>
            </a:r>
          </a:p>
          <a:p>
            <a:pPr algn="l">
              <a:buFont typeface="Arial" panose="020B0604020202020204" pitchFamily="34" charset="0"/>
              <a:buChar char="•"/>
            </a:pPr>
            <a:r>
              <a:rPr lang="en-US" b="0" i="0" dirty="0">
                <a:solidFill>
                  <a:schemeClr val="bg1"/>
                </a:solidFill>
                <a:effectLst/>
                <a:latin typeface="Söhne"/>
              </a:rPr>
              <a:t>"Incorrect information on credit report" follows with 66,718 complaints.</a:t>
            </a:r>
          </a:p>
          <a:p>
            <a:pPr algn="l">
              <a:buFont typeface="Arial" panose="020B0604020202020204" pitchFamily="34" charset="0"/>
              <a:buChar char="•"/>
            </a:pPr>
            <a:r>
              <a:rPr lang="en-US" b="0" i="0" dirty="0">
                <a:solidFill>
                  <a:schemeClr val="bg1"/>
                </a:solidFill>
                <a:effectLst/>
                <a:latin typeface="Söhne"/>
              </a:rPr>
              <a:t>The least common are "Payoff process" and "Rewards" with 1,798 and 2,050 complaints, respectively.</a:t>
            </a:r>
          </a:p>
          <a:p>
            <a:pPr algn="l"/>
            <a:r>
              <a:rPr lang="en-US" b="0" i="0" dirty="0">
                <a:solidFill>
                  <a:schemeClr val="bg1"/>
                </a:solidFill>
                <a:effectLst/>
                <a:latin typeface="Söhne"/>
              </a:rPr>
              <a:t>The issues span a range of financial services, with the most serious concerns focused on loans and credit reporting. Complaints related to rewards programs and payoff processes are less frequent</a:t>
            </a:r>
          </a:p>
          <a:p>
            <a:endParaRPr lang="en-US" dirty="0"/>
          </a:p>
        </p:txBody>
      </p:sp>
      <p:cxnSp>
        <p:nvCxnSpPr>
          <p:cNvPr id="2" name="Straight Connector 1">
            <a:extLst>
              <a:ext uri="{FF2B5EF4-FFF2-40B4-BE49-F238E27FC236}">
                <a16:creationId xmlns:a16="http://schemas.microsoft.com/office/drawing/2014/main" id="{0DE764FF-ABEA-4D9C-5393-43EFFA2BC69D}"/>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EAA23815-EBD6-D699-5223-BA46CF9AF276}"/>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D17A8459-D4DA-9C6A-87D8-46744DFAF002}"/>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CF1D63CE-E949-C0B8-E7DC-0212DA2B9B77}"/>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A86252ED-FFEB-8F77-27B9-2DBBBE4C70BB}"/>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6084643D-E15A-2C4F-25E8-D855B8E85F28}"/>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521F5A13-351A-48F2-E564-451262E844BF}"/>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C6FDE41C-F941-E3F8-01AC-3A1B0E1A3BBA}"/>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2FAC7824-43B9-6065-C4AA-F47964CCD2D8}"/>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A412DCA8-3111-CA65-2136-1256A08CC4B4}"/>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70C86D99-37D1-23AA-AA9C-5AFBD0546AFD}"/>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B888A486-BF2F-7C5A-9FBF-DBDD08565AC4}"/>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5884BA7C-CDC3-2C4E-5CAC-E162A3C3BEEE}"/>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BE27C05F-4681-D157-46A6-0F66DE7CEC03}"/>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D8140293-A612-8622-82B8-E57B41210D0A}"/>
              </a:ext>
            </a:extLst>
          </p:cNvPr>
          <p:cNvSpPr/>
          <p:nvPr/>
        </p:nvSpPr>
        <p:spPr>
          <a:xfrm>
            <a:off x="171738" y="1789345"/>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51A4962A-6C3A-48D2-73FA-10B54DA8041D}"/>
              </a:ext>
            </a:extLst>
          </p:cNvPr>
          <p:cNvSpPr/>
          <p:nvPr/>
        </p:nvSpPr>
        <p:spPr>
          <a:xfrm>
            <a:off x="114643" y="1352671"/>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8AA2E49F-EBB7-614D-8B58-D7FA8CE491DF}"/>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6AED8FF8-540A-7082-7AB9-E1380198DA3A}"/>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C286ED74-33C6-6244-77DE-D10AEBEDC551}"/>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891CBD99-42BE-F6C4-57FE-FF0422F6F95D}"/>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367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E458B09-179B-489C-B446-16EBAD992826}"/>
              </a:ext>
            </a:extLst>
          </p:cNvPr>
          <p:cNvSpPr/>
          <p:nvPr/>
        </p:nvSpPr>
        <p:spPr>
          <a:xfrm>
            <a:off x="-70338" y="-26376"/>
            <a:ext cx="12469115" cy="691075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C810D5FD-C38B-5EFB-21C4-16930FCF00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p:blipFill>
        <p:spPr>
          <a:xfrm>
            <a:off x="11387402" y="2313069"/>
            <a:ext cx="2110154" cy="2456755"/>
          </a:xfrm>
        </p:spPr>
      </p:pic>
      <p:pic>
        <p:nvPicPr>
          <p:cNvPr id="34" name="Picture Placeholder 33">
            <a:extLst>
              <a:ext uri="{FF2B5EF4-FFF2-40B4-BE49-F238E27FC236}">
                <a16:creationId xmlns:a16="http://schemas.microsoft.com/office/drawing/2014/main" id="{9619A093-8FFD-651A-A7CC-52F0D824C3E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p:blipFill>
        <p:spPr>
          <a:xfrm>
            <a:off x="9204290" y="2313069"/>
            <a:ext cx="2110154" cy="2472057"/>
          </a:xfrm>
        </p:spPr>
      </p:pic>
      <p:pic>
        <p:nvPicPr>
          <p:cNvPr id="32" name="Picture Placeholder 31">
            <a:extLst>
              <a:ext uri="{FF2B5EF4-FFF2-40B4-BE49-F238E27FC236}">
                <a16:creationId xmlns:a16="http://schemas.microsoft.com/office/drawing/2014/main" id="{04662641-EA79-C987-7E4E-A42EC5063E63}"/>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p:blipFill>
        <p:spPr>
          <a:xfrm>
            <a:off x="3719907" y="251209"/>
            <a:ext cx="5411426" cy="6324642"/>
          </a:xfrm>
        </p:spPr>
      </p:pic>
      <p:sp>
        <p:nvSpPr>
          <p:cNvPr id="50" name="TextBox 49">
            <a:extLst>
              <a:ext uri="{FF2B5EF4-FFF2-40B4-BE49-F238E27FC236}">
                <a16:creationId xmlns:a16="http://schemas.microsoft.com/office/drawing/2014/main" id="{3F209002-E608-4BB4-4CAB-14A1A743D29F}"/>
              </a:ext>
            </a:extLst>
          </p:cNvPr>
          <p:cNvSpPr txBox="1"/>
          <p:nvPr/>
        </p:nvSpPr>
        <p:spPr>
          <a:xfrm>
            <a:off x="553028" y="1377284"/>
            <a:ext cx="3166879" cy="4247317"/>
          </a:xfrm>
          <a:prstGeom prst="rect">
            <a:avLst/>
          </a:prstGeom>
          <a:noFill/>
        </p:spPr>
        <p:txBody>
          <a:bodyPr wrap="square" rtlCol="0">
            <a:spAutoFit/>
          </a:bodyPr>
          <a:lstStyle/>
          <a:p>
            <a:pPr algn="l"/>
            <a:r>
              <a:rPr lang="en-US" b="0" i="0" dirty="0">
                <a:solidFill>
                  <a:schemeClr val="bg1"/>
                </a:solidFill>
                <a:effectLst/>
                <a:latin typeface="Söhne"/>
              </a:rPr>
              <a:t>The chart visualizes Issue 2 complaints:</a:t>
            </a:r>
          </a:p>
          <a:p>
            <a:pPr algn="l">
              <a:buFont typeface="Arial" panose="020B0604020202020204" pitchFamily="34" charset="0"/>
              <a:buChar char="•"/>
            </a:pPr>
            <a:r>
              <a:rPr lang="en-US" b="0" i="0" dirty="0">
                <a:solidFill>
                  <a:schemeClr val="bg1"/>
                </a:solidFill>
                <a:effectLst/>
                <a:latin typeface="Söhne"/>
              </a:rPr>
              <a:t>"Collection" complaints are the most numerous at 97,191.</a:t>
            </a:r>
          </a:p>
          <a:p>
            <a:pPr algn="l">
              <a:buFont typeface="Arial" panose="020B0604020202020204" pitchFamily="34" charset="0"/>
              <a:buChar char="•"/>
            </a:pPr>
            <a:r>
              <a:rPr lang="en-US" b="0" i="0" dirty="0">
                <a:solidFill>
                  <a:schemeClr val="bg1"/>
                </a:solidFill>
                <a:effectLst/>
                <a:latin typeface="Söhne"/>
              </a:rPr>
              <a:t>"Payments" follow with 60,375 complaints.</a:t>
            </a:r>
          </a:p>
          <a:p>
            <a:pPr algn="l">
              <a:buFont typeface="Arial" panose="020B0604020202020204" pitchFamily="34" charset="0"/>
              <a:buChar char="•"/>
            </a:pPr>
            <a:r>
              <a:rPr lang="en-US" b="0" i="0" dirty="0">
                <a:solidFill>
                  <a:schemeClr val="bg1"/>
                </a:solidFill>
                <a:effectLst/>
                <a:latin typeface="Söhne"/>
              </a:rPr>
              <a:t>"Marketing or disclosures" and "Savings or rewards features" have the least complaints at 46 and 33, respectively.</a:t>
            </a:r>
          </a:p>
          <a:p>
            <a:pPr algn="l"/>
            <a:r>
              <a:rPr lang="en-US" b="0" i="0" dirty="0">
                <a:solidFill>
                  <a:schemeClr val="bg1"/>
                </a:solidFill>
                <a:effectLst/>
                <a:latin typeface="Söhne"/>
              </a:rPr>
              <a:t>The chart suggests that "Collection" and "Payments" are major areas of concern for consumers in this set of issues</a:t>
            </a:r>
          </a:p>
          <a:p>
            <a:endParaRPr lang="en-US" dirty="0"/>
          </a:p>
        </p:txBody>
      </p:sp>
      <p:cxnSp>
        <p:nvCxnSpPr>
          <p:cNvPr id="2" name="Straight Connector 1">
            <a:extLst>
              <a:ext uri="{FF2B5EF4-FFF2-40B4-BE49-F238E27FC236}">
                <a16:creationId xmlns:a16="http://schemas.microsoft.com/office/drawing/2014/main" id="{C40E8287-BC42-FC1E-1DA4-104E764E3740}"/>
              </a:ext>
            </a:extLst>
          </p:cNvPr>
          <p:cNvCxnSpPr/>
          <p:nvPr/>
        </p:nvCxnSpPr>
        <p:spPr>
          <a:xfrm>
            <a:off x="255639" y="0"/>
            <a:ext cx="0" cy="6858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hlinkClick r:id="rId6" action="ppaction://hlinksldjump"/>
            <a:extLst>
              <a:ext uri="{FF2B5EF4-FFF2-40B4-BE49-F238E27FC236}">
                <a16:creationId xmlns:a16="http://schemas.microsoft.com/office/drawing/2014/main" id="{C2CA7CDC-22BF-1E97-573B-3FD8B29F19AD}"/>
              </a:ext>
            </a:extLst>
          </p:cNvPr>
          <p:cNvSpPr/>
          <p:nvPr/>
        </p:nvSpPr>
        <p:spPr>
          <a:xfrm>
            <a:off x="170822" y="-263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7" action="ppaction://hlinksldjump"/>
            <a:extLst>
              <a:ext uri="{FF2B5EF4-FFF2-40B4-BE49-F238E27FC236}">
                <a16:creationId xmlns:a16="http://schemas.microsoft.com/office/drawing/2014/main" id="{17C60E47-B3D0-309A-4D67-032F940AC363}"/>
              </a:ext>
            </a:extLst>
          </p:cNvPr>
          <p:cNvSpPr/>
          <p:nvPr/>
        </p:nvSpPr>
        <p:spPr>
          <a:xfrm>
            <a:off x="163378" y="62350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8" action="ppaction://hlinksldjump"/>
            <a:extLst>
              <a:ext uri="{FF2B5EF4-FFF2-40B4-BE49-F238E27FC236}">
                <a16:creationId xmlns:a16="http://schemas.microsoft.com/office/drawing/2014/main" id="{4EC18A3B-AEA2-5ABF-D9E5-55C9DDBD4241}"/>
              </a:ext>
            </a:extLst>
          </p:cNvPr>
          <p:cNvSpPr/>
          <p:nvPr/>
        </p:nvSpPr>
        <p:spPr>
          <a:xfrm>
            <a:off x="167194" y="587489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hlinkClick r:id="rId9" action="ppaction://hlinksldjump"/>
            <a:extLst>
              <a:ext uri="{FF2B5EF4-FFF2-40B4-BE49-F238E27FC236}">
                <a16:creationId xmlns:a16="http://schemas.microsoft.com/office/drawing/2014/main" id="{4B4688EA-7D3C-474B-1A7E-494802A6A935}"/>
              </a:ext>
            </a:extLst>
          </p:cNvPr>
          <p:cNvSpPr/>
          <p:nvPr/>
        </p:nvSpPr>
        <p:spPr>
          <a:xfrm>
            <a:off x="160363" y="549982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hlinkClick r:id="rId10" action="ppaction://hlinksldjump"/>
            <a:extLst>
              <a:ext uri="{FF2B5EF4-FFF2-40B4-BE49-F238E27FC236}">
                <a16:creationId xmlns:a16="http://schemas.microsoft.com/office/drawing/2014/main" id="{A55FC50E-40A6-2226-602D-62EF248A375F}"/>
              </a:ext>
            </a:extLst>
          </p:cNvPr>
          <p:cNvSpPr/>
          <p:nvPr/>
        </p:nvSpPr>
        <p:spPr>
          <a:xfrm>
            <a:off x="167846" y="5134829"/>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11" action="ppaction://hlinksldjump"/>
            <a:extLst>
              <a:ext uri="{FF2B5EF4-FFF2-40B4-BE49-F238E27FC236}">
                <a16:creationId xmlns:a16="http://schemas.microsoft.com/office/drawing/2014/main" id="{0DFE6E50-26F5-20E8-C622-18C5122EC75D}"/>
              </a:ext>
            </a:extLst>
          </p:cNvPr>
          <p:cNvSpPr/>
          <p:nvPr/>
        </p:nvSpPr>
        <p:spPr>
          <a:xfrm>
            <a:off x="174865" y="4769824"/>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hlinkClick r:id="rId12" action="ppaction://hlinksldjump"/>
            <a:extLst>
              <a:ext uri="{FF2B5EF4-FFF2-40B4-BE49-F238E27FC236}">
                <a16:creationId xmlns:a16="http://schemas.microsoft.com/office/drawing/2014/main" id="{BCB5667D-FBED-1035-ABC7-459F175745EC}"/>
              </a:ext>
            </a:extLst>
          </p:cNvPr>
          <p:cNvSpPr/>
          <p:nvPr/>
        </p:nvSpPr>
        <p:spPr>
          <a:xfrm>
            <a:off x="160363" y="438958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13" action="ppaction://hlinksldjump"/>
            <a:extLst>
              <a:ext uri="{FF2B5EF4-FFF2-40B4-BE49-F238E27FC236}">
                <a16:creationId xmlns:a16="http://schemas.microsoft.com/office/drawing/2014/main" id="{7C431688-02AB-7556-AA89-7B368FF4AC62}"/>
              </a:ext>
            </a:extLst>
          </p:cNvPr>
          <p:cNvSpPr/>
          <p:nvPr/>
        </p:nvSpPr>
        <p:spPr>
          <a:xfrm>
            <a:off x="174865" y="4003486"/>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hlinkClick r:id="rId14" action="ppaction://hlinksldjump"/>
            <a:extLst>
              <a:ext uri="{FF2B5EF4-FFF2-40B4-BE49-F238E27FC236}">
                <a16:creationId xmlns:a16="http://schemas.microsoft.com/office/drawing/2014/main" id="{532CEE21-B755-F698-0D8F-23B14FBC1E22}"/>
              </a:ext>
            </a:extLst>
          </p:cNvPr>
          <p:cNvSpPr/>
          <p:nvPr/>
        </p:nvSpPr>
        <p:spPr>
          <a:xfrm>
            <a:off x="174865" y="362424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hlinkClick r:id="rId15" action="ppaction://hlinksldjump"/>
            <a:extLst>
              <a:ext uri="{FF2B5EF4-FFF2-40B4-BE49-F238E27FC236}">
                <a16:creationId xmlns:a16="http://schemas.microsoft.com/office/drawing/2014/main" id="{A410EC57-01C6-610A-A027-CC26EC102635}"/>
              </a:ext>
            </a:extLst>
          </p:cNvPr>
          <p:cNvSpPr/>
          <p:nvPr/>
        </p:nvSpPr>
        <p:spPr>
          <a:xfrm>
            <a:off x="160363" y="326510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hlinkClick r:id="rId16" action="ppaction://hlinksldjump"/>
            <a:extLst>
              <a:ext uri="{FF2B5EF4-FFF2-40B4-BE49-F238E27FC236}">
                <a16:creationId xmlns:a16="http://schemas.microsoft.com/office/drawing/2014/main" id="{0EA5DFD1-4DED-BEDE-8A6D-19F591AFBF62}"/>
              </a:ext>
            </a:extLst>
          </p:cNvPr>
          <p:cNvSpPr/>
          <p:nvPr/>
        </p:nvSpPr>
        <p:spPr>
          <a:xfrm>
            <a:off x="166157" y="289297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hlinkClick r:id="rId17" action="ppaction://hlinksldjump"/>
            <a:extLst>
              <a:ext uri="{FF2B5EF4-FFF2-40B4-BE49-F238E27FC236}">
                <a16:creationId xmlns:a16="http://schemas.microsoft.com/office/drawing/2014/main" id="{07199692-55E7-7E42-517D-BB31EED77578}"/>
              </a:ext>
            </a:extLst>
          </p:cNvPr>
          <p:cNvSpPr/>
          <p:nvPr/>
        </p:nvSpPr>
        <p:spPr>
          <a:xfrm>
            <a:off x="164199" y="2533838"/>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hlinkClick r:id="rId18" action="ppaction://hlinksldjump"/>
            <a:extLst>
              <a:ext uri="{FF2B5EF4-FFF2-40B4-BE49-F238E27FC236}">
                <a16:creationId xmlns:a16="http://schemas.microsoft.com/office/drawing/2014/main" id="{5EA718B4-05E1-33B7-4C31-A3BD78845336}"/>
              </a:ext>
            </a:extLst>
          </p:cNvPr>
          <p:cNvSpPr/>
          <p:nvPr/>
        </p:nvSpPr>
        <p:spPr>
          <a:xfrm>
            <a:off x="170822" y="214848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19" action="ppaction://hlinksldjump"/>
            <a:extLst>
              <a:ext uri="{FF2B5EF4-FFF2-40B4-BE49-F238E27FC236}">
                <a16:creationId xmlns:a16="http://schemas.microsoft.com/office/drawing/2014/main" id="{E85DD93E-04BE-DE89-C26C-B0CC26154103}"/>
              </a:ext>
            </a:extLst>
          </p:cNvPr>
          <p:cNvSpPr/>
          <p:nvPr/>
        </p:nvSpPr>
        <p:spPr>
          <a:xfrm>
            <a:off x="121474" y="1728948"/>
            <a:ext cx="274320" cy="27432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20" action="ppaction://hlinksldjump"/>
            <a:extLst>
              <a:ext uri="{FF2B5EF4-FFF2-40B4-BE49-F238E27FC236}">
                <a16:creationId xmlns:a16="http://schemas.microsoft.com/office/drawing/2014/main" id="{F4D1B4AC-2FE8-B025-0A5A-D47C7C24DBFE}"/>
              </a:ext>
            </a:extLst>
          </p:cNvPr>
          <p:cNvSpPr/>
          <p:nvPr/>
        </p:nvSpPr>
        <p:spPr>
          <a:xfrm>
            <a:off x="164199" y="140399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hlinkClick r:id="rId21" action="ppaction://hlinksldjump"/>
            <a:extLst>
              <a:ext uri="{FF2B5EF4-FFF2-40B4-BE49-F238E27FC236}">
                <a16:creationId xmlns:a16="http://schemas.microsoft.com/office/drawing/2014/main" id="{F7F8AAAE-D0C5-F2BF-B9F4-F33A7A01097F}"/>
              </a:ext>
            </a:extLst>
          </p:cNvPr>
          <p:cNvSpPr/>
          <p:nvPr/>
        </p:nvSpPr>
        <p:spPr>
          <a:xfrm>
            <a:off x="165812" y="1038747"/>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22" action="ppaction://hlinksldjump"/>
            <a:extLst>
              <a:ext uri="{FF2B5EF4-FFF2-40B4-BE49-F238E27FC236}">
                <a16:creationId xmlns:a16="http://schemas.microsoft.com/office/drawing/2014/main" id="{0617094E-B0BC-7568-C4E7-5EC16BA4E836}"/>
              </a:ext>
            </a:extLst>
          </p:cNvPr>
          <p:cNvSpPr/>
          <p:nvPr/>
        </p:nvSpPr>
        <p:spPr>
          <a:xfrm>
            <a:off x="167846" y="651713"/>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23" action="ppaction://hlinksldjump"/>
            <a:extLst>
              <a:ext uri="{FF2B5EF4-FFF2-40B4-BE49-F238E27FC236}">
                <a16:creationId xmlns:a16="http://schemas.microsoft.com/office/drawing/2014/main" id="{F74E47E0-005E-B000-12B5-A6D0C9EF5F24}"/>
              </a:ext>
            </a:extLst>
          </p:cNvPr>
          <p:cNvSpPr/>
          <p:nvPr/>
        </p:nvSpPr>
        <p:spPr>
          <a:xfrm>
            <a:off x="167846" y="292572"/>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4" action="ppaction://hlinksldjump"/>
            <a:extLst>
              <a:ext uri="{FF2B5EF4-FFF2-40B4-BE49-F238E27FC236}">
                <a16:creationId xmlns:a16="http://schemas.microsoft.com/office/drawing/2014/main" id="{193495B5-A683-3857-6E12-E6F0E69A7DE9}"/>
              </a:ext>
            </a:extLst>
          </p:cNvPr>
          <p:cNvSpPr/>
          <p:nvPr/>
        </p:nvSpPr>
        <p:spPr>
          <a:xfrm>
            <a:off x="170950" y="6575851"/>
            <a:ext cx="182880" cy="18288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8839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TotalTime>
  <Words>3075</Words>
  <Application>Microsoft Office PowerPoint</Application>
  <PresentationFormat>Widescreen</PresentationFormat>
  <Paragraphs>131</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Söhne</vt:lpstr>
      <vt:lpstr>Söhne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Sakr</dc:creator>
  <cp:lastModifiedBy>Ahmed Sakr</cp:lastModifiedBy>
  <cp:revision>23</cp:revision>
  <dcterms:created xsi:type="dcterms:W3CDTF">2024-03-15T03:07:54Z</dcterms:created>
  <dcterms:modified xsi:type="dcterms:W3CDTF">2024-03-19T10:06:26Z</dcterms:modified>
</cp:coreProperties>
</file>